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65" r:id="rId5"/>
    <p:sldId id="266" r:id="rId6"/>
    <p:sldId id="268" r:id="rId7"/>
    <p:sldId id="267" r:id="rId8"/>
    <p:sldId id="264" r:id="rId9"/>
    <p:sldId id="269" r:id="rId10"/>
    <p:sldId id="270" r:id="rId11"/>
    <p:sldId id="271"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0F9"/>
    <a:srgbClr val="FF9999"/>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3364" autoAdjust="0"/>
  </p:normalViewPr>
  <p:slideViewPr>
    <p:cSldViewPr snapToGrid="0" snapToObjects="1">
      <p:cViewPr varScale="1">
        <p:scale>
          <a:sx n="90" d="100"/>
          <a:sy n="90" d="100"/>
        </p:scale>
        <p:origin x="1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[0814.xlsx]分級&amp;評分!樞紐分析表1</c:name>
    <c:fmtId val="12"/>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
        <c:idx val="16"/>
        <c:spPr>
          <a:solidFill>
            <a:schemeClr val="accent1"/>
          </a:solidFill>
          <a:ln>
            <a:noFill/>
          </a:ln>
          <a:effectLst/>
        </c:spPr>
        <c:marker>
          <c:symbol val="none"/>
        </c:marker>
      </c:pivotFmt>
      <c:pivotFmt>
        <c:idx val="17"/>
        <c:spPr>
          <a:solidFill>
            <a:schemeClr val="accent1"/>
          </a:solidFill>
          <a:ln>
            <a:noFill/>
          </a:ln>
          <a:effectLst/>
        </c:spPr>
        <c:marker>
          <c:symbol val="none"/>
        </c:marker>
      </c:pivotFmt>
      <c:pivotFmt>
        <c:idx val="18"/>
        <c:spPr>
          <a:solidFill>
            <a:schemeClr val="accent1"/>
          </a:solidFill>
          <a:ln>
            <a:noFill/>
          </a:ln>
          <a:effectLst/>
        </c:spPr>
        <c:marker>
          <c:symbol val="none"/>
        </c:marker>
      </c:pivotFmt>
      <c:pivotFmt>
        <c:idx val="19"/>
        <c:spPr>
          <a:solidFill>
            <a:schemeClr val="accent1"/>
          </a:solidFill>
          <a:ln>
            <a:noFill/>
          </a:ln>
          <a:effectLst/>
        </c:spPr>
        <c:marker>
          <c:symbol val="none"/>
        </c:marker>
      </c:pivotFmt>
      <c:pivotFmt>
        <c:idx val="20"/>
        <c:spPr>
          <a:solidFill>
            <a:schemeClr val="accent1"/>
          </a:solidFill>
          <a:ln>
            <a:noFill/>
          </a:ln>
          <a:effectLst/>
        </c:spPr>
        <c:marker>
          <c:symbol val="none"/>
        </c:marker>
      </c:pivotFmt>
      <c:pivotFmt>
        <c:idx val="21"/>
        <c:spPr>
          <a:solidFill>
            <a:schemeClr val="accent1"/>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1"/>
          </a:solidFill>
          <a:ln>
            <a:noFill/>
          </a:ln>
          <a:effectLst/>
        </c:spPr>
        <c:marker>
          <c:symbol val="none"/>
        </c:marker>
      </c:pivotFmt>
      <c:pivotFmt>
        <c:idx val="24"/>
        <c:spPr>
          <a:solidFill>
            <a:schemeClr val="accent1"/>
          </a:solidFill>
          <a:ln>
            <a:noFill/>
          </a:ln>
          <a:effectLst/>
        </c:spPr>
        <c:marker>
          <c:symbol val="none"/>
        </c:marker>
      </c:pivotFmt>
      <c:pivotFmt>
        <c:idx val="25"/>
        <c:spPr>
          <a:solidFill>
            <a:schemeClr val="accent1"/>
          </a:solidFill>
          <a:ln>
            <a:noFill/>
          </a:ln>
          <a:effectLst/>
        </c:spPr>
        <c:marker>
          <c:symbol val="none"/>
        </c:marker>
      </c:pivotFmt>
      <c:pivotFmt>
        <c:idx val="26"/>
        <c:spPr>
          <a:solidFill>
            <a:schemeClr val="accent1"/>
          </a:solidFill>
          <a:ln>
            <a:noFill/>
          </a:ln>
          <a:effectLst/>
        </c:spPr>
        <c:marker>
          <c:symbol val="none"/>
        </c:marker>
      </c:pivotFmt>
      <c:pivotFmt>
        <c:idx val="27"/>
        <c:spPr>
          <a:solidFill>
            <a:schemeClr val="accent1"/>
          </a:solidFill>
          <a:ln>
            <a:noFill/>
          </a:ln>
          <a:effectLst/>
        </c:spPr>
        <c:marker>
          <c:symbol val="none"/>
        </c:marker>
      </c:pivotFmt>
      <c:pivotFmt>
        <c:idx val="28"/>
        <c:spPr>
          <a:solidFill>
            <a:schemeClr val="accent1"/>
          </a:solidFill>
          <a:ln>
            <a:noFill/>
          </a:ln>
          <a:effectLst/>
        </c:spPr>
        <c:marker>
          <c:symbol val="none"/>
        </c:marker>
      </c:pivotFmt>
      <c:pivotFmt>
        <c:idx val="29"/>
        <c:spPr>
          <a:solidFill>
            <a:schemeClr val="accent1"/>
          </a:solidFill>
          <a:ln>
            <a:noFill/>
          </a:ln>
          <a:effectLst/>
        </c:spPr>
        <c:marker>
          <c:symbol val="none"/>
        </c:marker>
      </c:pivotFmt>
      <c:pivotFmt>
        <c:idx val="30"/>
        <c:spPr>
          <a:solidFill>
            <a:schemeClr val="accent1"/>
          </a:solidFill>
          <a:ln>
            <a:noFill/>
          </a:ln>
          <a:effectLst/>
        </c:spPr>
        <c:marker>
          <c:symbol val="none"/>
        </c:marker>
      </c:pivotFmt>
      <c:pivotFmt>
        <c:idx val="31"/>
        <c:spPr>
          <a:solidFill>
            <a:schemeClr val="accent1"/>
          </a:solidFill>
          <a:ln>
            <a:noFill/>
          </a:ln>
          <a:effectLst/>
        </c:spPr>
        <c:marker>
          <c:symbol val="none"/>
        </c:marker>
      </c:pivotFmt>
      <c:pivotFmt>
        <c:idx val="32"/>
        <c:spPr>
          <a:solidFill>
            <a:schemeClr val="accent1"/>
          </a:solidFill>
          <a:ln>
            <a:noFill/>
          </a:ln>
          <a:effectLst/>
        </c:spPr>
        <c:marker>
          <c:symbol val="none"/>
        </c:marker>
      </c:pivotFmt>
      <c:pivotFmt>
        <c:idx val="33"/>
        <c:spPr>
          <a:solidFill>
            <a:schemeClr val="accent1"/>
          </a:solidFill>
          <a:ln>
            <a:noFill/>
          </a:ln>
          <a:effectLst/>
        </c:spPr>
        <c:marker>
          <c:symbol val="none"/>
        </c:marker>
      </c:pivotFmt>
      <c:pivotFmt>
        <c:idx val="34"/>
        <c:spPr>
          <a:solidFill>
            <a:schemeClr val="accent1"/>
          </a:solidFill>
          <a:ln>
            <a:noFill/>
          </a:ln>
          <a:effectLst/>
        </c:spPr>
        <c:marker>
          <c:symbol val="none"/>
        </c:marker>
      </c:pivotFmt>
      <c:pivotFmt>
        <c:idx val="35"/>
        <c:spPr>
          <a:solidFill>
            <a:schemeClr val="accent1"/>
          </a:solidFill>
          <a:ln>
            <a:noFill/>
          </a:ln>
          <a:effectLst/>
        </c:spPr>
        <c:marker>
          <c:symbol val="none"/>
        </c:marker>
      </c:pivotFmt>
      <c:pivotFmt>
        <c:idx val="36"/>
        <c:spPr>
          <a:solidFill>
            <a:schemeClr val="accent1"/>
          </a:solidFill>
          <a:ln>
            <a:noFill/>
          </a:ln>
          <a:effectLst/>
        </c:spPr>
        <c:marker>
          <c:symbol val="none"/>
        </c:marker>
      </c:pivotFmt>
      <c:pivotFmt>
        <c:idx val="37"/>
        <c:spPr>
          <a:solidFill>
            <a:schemeClr val="accent1"/>
          </a:solidFill>
          <a:ln>
            <a:noFill/>
          </a:ln>
          <a:effectLst/>
        </c:spPr>
        <c:marker>
          <c:symbol val="none"/>
        </c:marker>
      </c:pivotFmt>
      <c:pivotFmt>
        <c:idx val="38"/>
        <c:spPr>
          <a:solidFill>
            <a:schemeClr val="accent1"/>
          </a:solidFill>
          <a:ln>
            <a:noFill/>
          </a:ln>
          <a:effectLst/>
        </c:spPr>
        <c:marker>
          <c:symbol val="none"/>
        </c:marker>
      </c:pivotFmt>
      <c:pivotFmt>
        <c:idx val="39"/>
        <c:spPr>
          <a:solidFill>
            <a:schemeClr val="accent1"/>
          </a:solidFill>
          <a:ln>
            <a:noFill/>
          </a:ln>
          <a:effectLst/>
        </c:spPr>
        <c:marker>
          <c:symbol val="none"/>
        </c:marker>
      </c:pivotFmt>
      <c:pivotFmt>
        <c:idx val="40"/>
        <c:spPr>
          <a:solidFill>
            <a:schemeClr val="accent1"/>
          </a:solidFill>
          <a:ln>
            <a:noFill/>
          </a:ln>
          <a:effectLst/>
        </c:spPr>
        <c:marker>
          <c:symbol val="none"/>
        </c:marker>
      </c:pivotFmt>
      <c:pivotFmt>
        <c:idx val="41"/>
        <c:spPr>
          <a:solidFill>
            <a:schemeClr val="accent1"/>
          </a:solidFill>
          <a:ln>
            <a:noFill/>
          </a:ln>
          <a:effectLst/>
        </c:spPr>
        <c:marker>
          <c:symbol val="none"/>
        </c:marker>
      </c:pivotFmt>
      <c:pivotFmt>
        <c:idx val="42"/>
        <c:spPr>
          <a:solidFill>
            <a:schemeClr val="accent1"/>
          </a:solidFill>
          <a:ln>
            <a:noFill/>
          </a:ln>
          <a:effectLst/>
        </c:spPr>
        <c:marker>
          <c:symbol val="none"/>
        </c:marker>
      </c:pivotFmt>
      <c:pivotFmt>
        <c:idx val="43"/>
        <c:spPr>
          <a:solidFill>
            <a:schemeClr val="accent1"/>
          </a:solidFill>
          <a:ln>
            <a:noFill/>
          </a:ln>
          <a:effectLst/>
        </c:spPr>
        <c:marker>
          <c:symbol val="none"/>
        </c:marker>
      </c:pivotFmt>
    </c:pivotFmts>
    <c:plotArea>
      <c:layout/>
      <c:barChart>
        <c:barDir val="col"/>
        <c:grouping val="stacked"/>
        <c:varyColors val="0"/>
        <c:ser>
          <c:idx val="0"/>
          <c:order val="0"/>
          <c:tx>
            <c:strRef>
              <c:f>'分級&amp;評分'!$B$1:$B$2</c:f>
              <c:strCache>
                <c:ptCount val="1"/>
                <c:pt idx="0">
                  <c:v>8.0</c:v>
                </c:pt>
              </c:strCache>
            </c:strRef>
          </c:tx>
          <c:spPr>
            <a:solidFill>
              <a:schemeClr val="accent1"/>
            </a:solidFill>
            <a:ln>
              <a:noFill/>
            </a:ln>
            <a:effectLst/>
          </c:spPr>
          <c:invertIfNegative val="0"/>
          <c:cat>
            <c:strRef>
              <c:f>'分級&amp;評分'!$A$3:$A$8</c:f>
              <c:strCache>
                <c:ptCount val="5"/>
                <c:pt idx="0">
                  <c:v>G</c:v>
                </c:pt>
                <c:pt idx="1">
                  <c:v>PG</c:v>
                </c:pt>
                <c:pt idx="2">
                  <c:v>PG-13</c:v>
                </c:pt>
                <c:pt idx="3">
                  <c:v>R</c:v>
                </c:pt>
                <c:pt idx="4">
                  <c:v>未評級</c:v>
                </c:pt>
              </c:strCache>
            </c:strRef>
          </c:cat>
          <c:val>
            <c:numRef>
              <c:f>'分級&amp;評分'!$B$3:$B$8</c:f>
              <c:numCache>
                <c:formatCode>General</c:formatCode>
                <c:ptCount val="5"/>
                <c:pt idx="1">
                  <c:v>2</c:v>
                </c:pt>
                <c:pt idx="2">
                  <c:v>2</c:v>
                </c:pt>
                <c:pt idx="3">
                  <c:v>1</c:v>
                </c:pt>
              </c:numCache>
            </c:numRef>
          </c:val>
          <c:extLst>
            <c:ext xmlns:c16="http://schemas.microsoft.com/office/drawing/2014/chart" uri="{C3380CC4-5D6E-409C-BE32-E72D297353CC}">
              <c16:uniqueId val="{00000000-9CB9-43DA-9221-71112C38E5EC}"/>
            </c:ext>
          </c:extLst>
        </c:ser>
        <c:ser>
          <c:idx val="1"/>
          <c:order val="1"/>
          <c:tx>
            <c:strRef>
              <c:f>'分級&amp;評分'!$C$1:$C$2</c:f>
              <c:strCache>
                <c:ptCount val="1"/>
                <c:pt idx="0">
                  <c:v>8.1</c:v>
                </c:pt>
              </c:strCache>
            </c:strRef>
          </c:tx>
          <c:spPr>
            <a:solidFill>
              <a:schemeClr val="accent2"/>
            </a:solidFill>
            <a:ln>
              <a:noFill/>
            </a:ln>
            <a:effectLst/>
          </c:spPr>
          <c:invertIfNegative val="0"/>
          <c:cat>
            <c:strRef>
              <c:f>'分級&amp;評分'!$A$3:$A$8</c:f>
              <c:strCache>
                <c:ptCount val="5"/>
                <c:pt idx="0">
                  <c:v>G</c:v>
                </c:pt>
                <c:pt idx="1">
                  <c:v>PG</c:v>
                </c:pt>
                <c:pt idx="2">
                  <c:v>PG-13</c:v>
                </c:pt>
                <c:pt idx="3">
                  <c:v>R</c:v>
                </c:pt>
                <c:pt idx="4">
                  <c:v>未評級</c:v>
                </c:pt>
              </c:strCache>
            </c:strRef>
          </c:cat>
          <c:val>
            <c:numRef>
              <c:f>'分級&amp;評分'!$C$3:$C$8</c:f>
              <c:numCache>
                <c:formatCode>General</c:formatCode>
                <c:ptCount val="5"/>
                <c:pt idx="0">
                  <c:v>11</c:v>
                </c:pt>
                <c:pt idx="1">
                  <c:v>13</c:v>
                </c:pt>
                <c:pt idx="2">
                  <c:v>12</c:v>
                </c:pt>
                <c:pt idx="3">
                  <c:v>27</c:v>
                </c:pt>
                <c:pt idx="4">
                  <c:v>10</c:v>
                </c:pt>
              </c:numCache>
            </c:numRef>
          </c:val>
          <c:extLst>
            <c:ext xmlns:c16="http://schemas.microsoft.com/office/drawing/2014/chart" uri="{C3380CC4-5D6E-409C-BE32-E72D297353CC}">
              <c16:uniqueId val="{00000001-9CB9-43DA-9221-71112C38E5EC}"/>
            </c:ext>
          </c:extLst>
        </c:ser>
        <c:ser>
          <c:idx val="2"/>
          <c:order val="2"/>
          <c:tx>
            <c:strRef>
              <c:f>'分級&amp;評分'!$D$1:$D$2</c:f>
              <c:strCache>
                <c:ptCount val="1"/>
                <c:pt idx="0">
                  <c:v>8.2</c:v>
                </c:pt>
              </c:strCache>
            </c:strRef>
          </c:tx>
          <c:spPr>
            <a:solidFill>
              <a:schemeClr val="accent3"/>
            </a:solidFill>
            <a:ln>
              <a:noFill/>
            </a:ln>
            <a:effectLst/>
          </c:spPr>
          <c:invertIfNegative val="0"/>
          <c:cat>
            <c:strRef>
              <c:f>'分級&amp;評分'!$A$3:$A$8</c:f>
              <c:strCache>
                <c:ptCount val="5"/>
                <c:pt idx="0">
                  <c:v>G</c:v>
                </c:pt>
                <c:pt idx="1">
                  <c:v>PG</c:v>
                </c:pt>
                <c:pt idx="2">
                  <c:v>PG-13</c:v>
                </c:pt>
                <c:pt idx="3">
                  <c:v>R</c:v>
                </c:pt>
                <c:pt idx="4">
                  <c:v>未評級</c:v>
                </c:pt>
              </c:strCache>
            </c:strRef>
          </c:cat>
          <c:val>
            <c:numRef>
              <c:f>'分級&amp;評分'!$D$3:$D$8</c:f>
              <c:numCache>
                <c:formatCode>General</c:formatCode>
                <c:ptCount val="5"/>
                <c:pt idx="0">
                  <c:v>5</c:v>
                </c:pt>
                <c:pt idx="1">
                  <c:v>14</c:v>
                </c:pt>
                <c:pt idx="2">
                  <c:v>9</c:v>
                </c:pt>
                <c:pt idx="3">
                  <c:v>17</c:v>
                </c:pt>
                <c:pt idx="4">
                  <c:v>5</c:v>
                </c:pt>
              </c:numCache>
            </c:numRef>
          </c:val>
          <c:extLst>
            <c:ext xmlns:c16="http://schemas.microsoft.com/office/drawing/2014/chart" uri="{C3380CC4-5D6E-409C-BE32-E72D297353CC}">
              <c16:uniqueId val="{00000002-9CB9-43DA-9221-71112C38E5EC}"/>
            </c:ext>
          </c:extLst>
        </c:ser>
        <c:ser>
          <c:idx val="3"/>
          <c:order val="3"/>
          <c:tx>
            <c:strRef>
              <c:f>'分級&amp;評分'!$E$1:$E$2</c:f>
              <c:strCache>
                <c:ptCount val="1"/>
                <c:pt idx="0">
                  <c:v>8.3</c:v>
                </c:pt>
              </c:strCache>
            </c:strRef>
          </c:tx>
          <c:spPr>
            <a:solidFill>
              <a:schemeClr val="accent4"/>
            </a:solidFill>
            <a:ln>
              <a:noFill/>
            </a:ln>
            <a:effectLst/>
          </c:spPr>
          <c:invertIfNegative val="0"/>
          <c:cat>
            <c:strRef>
              <c:f>'分級&amp;評分'!$A$3:$A$8</c:f>
              <c:strCache>
                <c:ptCount val="5"/>
                <c:pt idx="0">
                  <c:v>G</c:v>
                </c:pt>
                <c:pt idx="1">
                  <c:v>PG</c:v>
                </c:pt>
                <c:pt idx="2">
                  <c:v>PG-13</c:v>
                </c:pt>
                <c:pt idx="3">
                  <c:v>R</c:v>
                </c:pt>
                <c:pt idx="4">
                  <c:v>未評級</c:v>
                </c:pt>
              </c:strCache>
            </c:strRef>
          </c:cat>
          <c:val>
            <c:numRef>
              <c:f>'分級&amp;評分'!$E$3:$E$8</c:f>
              <c:numCache>
                <c:formatCode>General</c:formatCode>
                <c:ptCount val="5"/>
                <c:pt idx="0">
                  <c:v>2</c:v>
                </c:pt>
                <c:pt idx="1">
                  <c:v>13</c:v>
                </c:pt>
                <c:pt idx="2">
                  <c:v>6</c:v>
                </c:pt>
                <c:pt idx="3">
                  <c:v>13</c:v>
                </c:pt>
                <c:pt idx="4">
                  <c:v>6</c:v>
                </c:pt>
              </c:numCache>
            </c:numRef>
          </c:val>
          <c:extLst>
            <c:ext xmlns:c16="http://schemas.microsoft.com/office/drawing/2014/chart" uri="{C3380CC4-5D6E-409C-BE32-E72D297353CC}">
              <c16:uniqueId val="{00000003-9CB9-43DA-9221-71112C38E5EC}"/>
            </c:ext>
          </c:extLst>
        </c:ser>
        <c:ser>
          <c:idx val="4"/>
          <c:order val="4"/>
          <c:tx>
            <c:strRef>
              <c:f>'分級&amp;評分'!$F$1:$F$2</c:f>
              <c:strCache>
                <c:ptCount val="1"/>
                <c:pt idx="0">
                  <c:v>8.4</c:v>
                </c:pt>
              </c:strCache>
            </c:strRef>
          </c:tx>
          <c:spPr>
            <a:solidFill>
              <a:schemeClr val="accent5"/>
            </a:solidFill>
            <a:ln>
              <a:noFill/>
            </a:ln>
            <a:effectLst/>
          </c:spPr>
          <c:invertIfNegative val="0"/>
          <c:cat>
            <c:strRef>
              <c:f>'分級&amp;評分'!$A$3:$A$8</c:f>
              <c:strCache>
                <c:ptCount val="5"/>
                <c:pt idx="0">
                  <c:v>G</c:v>
                </c:pt>
                <c:pt idx="1">
                  <c:v>PG</c:v>
                </c:pt>
                <c:pt idx="2">
                  <c:v>PG-13</c:v>
                </c:pt>
                <c:pt idx="3">
                  <c:v>R</c:v>
                </c:pt>
                <c:pt idx="4">
                  <c:v>未評級</c:v>
                </c:pt>
              </c:strCache>
            </c:strRef>
          </c:cat>
          <c:val>
            <c:numRef>
              <c:f>'分級&amp;評分'!$F$3:$F$8</c:f>
              <c:numCache>
                <c:formatCode>General</c:formatCode>
                <c:ptCount val="5"/>
                <c:pt idx="0">
                  <c:v>1</c:v>
                </c:pt>
                <c:pt idx="1">
                  <c:v>8</c:v>
                </c:pt>
                <c:pt idx="2">
                  <c:v>4</c:v>
                </c:pt>
                <c:pt idx="3">
                  <c:v>10</c:v>
                </c:pt>
                <c:pt idx="4">
                  <c:v>4</c:v>
                </c:pt>
              </c:numCache>
            </c:numRef>
          </c:val>
          <c:extLst>
            <c:ext xmlns:c16="http://schemas.microsoft.com/office/drawing/2014/chart" uri="{C3380CC4-5D6E-409C-BE32-E72D297353CC}">
              <c16:uniqueId val="{00000004-9CB9-43DA-9221-71112C38E5EC}"/>
            </c:ext>
          </c:extLst>
        </c:ser>
        <c:ser>
          <c:idx val="5"/>
          <c:order val="5"/>
          <c:tx>
            <c:strRef>
              <c:f>'分級&amp;評分'!$G$1:$G$2</c:f>
              <c:strCache>
                <c:ptCount val="1"/>
                <c:pt idx="0">
                  <c:v>8.5</c:v>
                </c:pt>
              </c:strCache>
            </c:strRef>
          </c:tx>
          <c:spPr>
            <a:solidFill>
              <a:schemeClr val="accent6"/>
            </a:solidFill>
            <a:ln>
              <a:noFill/>
            </a:ln>
            <a:effectLst/>
          </c:spPr>
          <c:invertIfNegative val="0"/>
          <c:cat>
            <c:strRef>
              <c:f>'分級&amp;評分'!$A$3:$A$8</c:f>
              <c:strCache>
                <c:ptCount val="5"/>
                <c:pt idx="0">
                  <c:v>G</c:v>
                </c:pt>
                <c:pt idx="1">
                  <c:v>PG</c:v>
                </c:pt>
                <c:pt idx="2">
                  <c:v>PG-13</c:v>
                </c:pt>
                <c:pt idx="3">
                  <c:v>R</c:v>
                </c:pt>
                <c:pt idx="4">
                  <c:v>未評級</c:v>
                </c:pt>
              </c:strCache>
            </c:strRef>
          </c:cat>
          <c:val>
            <c:numRef>
              <c:f>'分級&amp;評分'!$G$3:$G$8</c:f>
              <c:numCache>
                <c:formatCode>General</c:formatCode>
                <c:ptCount val="5"/>
                <c:pt idx="0">
                  <c:v>4</c:v>
                </c:pt>
                <c:pt idx="1">
                  <c:v>5</c:v>
                </c:pt>
                <c:pt idx="2">
                  <c:v>2</c:v>
                </c:pt>
                <c:pt idx="3">
                  <c:v>9</c:v>
                </c:pt>
                <c:pt idx="4">
                  <c:v>1</c:v>
                </c:pt>
              </c:numCache>
            </c:numRef>
          </c:val>
          <c:extLst>
            <c:ext xmlns:c16="http://schemas.microsoft.com/office/drawing/2014/chart" uri="{C3380CC4-5D6E-409C-BE32-E72D297353CC}">
              <c16:uniqueId val="{00000005-9CB9-43DA-9221-71112C38E5EC}"/>
            </c:ext>
          </c:extLst>
        </c:ser>
        <c:ser>
          <c:idx val="6"/>
          <c:order val="6"/>
          <c:tx>
            <c:strRef>
              <c:f>'分級&amp;評分'!$H$1:$H$2</c:f>
              <c:strCache>
                <c:ptCount val="1"/>
                <c:pt idx="0">
                  <c:v>8.6</c:v>
                </c:pt>
              </c:strCache>
            </c:strRef>
          </c:tx>
          <c:spPr>
            <a:solidFill>
              <a:schemeClr val="accent1">
                <a:lumMod val="60000"/>
              </a:schemeClr>
            </a:solidFill>
            <a:ln>
              <a:noFill/>
            </a:ln>
            <a:effectLst/>
          </c:spPr>
          <c:invertIfNegative val="0"/>
          <c:cat>
            <c:strRef>
              <c:f>'分級&amp;評分'!$A$3:$A$8</c:f>
              <c:strCache>
                <c:ptCount val="5"/>
                <c:pt idx="0">
                  <c:v>G</c:v>
                </c:pt>
                <c:pt idx="1">
                  <c:v>PG</c:v>
                </c:pt>
                <c:pt idx="2">
                  <c:v>PG-13</c:v>
                </c:pt>
                <c:pt idx="3">
                  <c:v>R</c:v>
                </c:pt>
                <c:pt idx="4">
                  <c:v>未評級</c:v>
                </c:pt>
              </c:strCache>
            </c:strRef>
          </c:cat>
          <c:val>
            <c:numRef>
              <c:f>'分級&amp;評分'!$H$3:$H$8</c:f>
              <c:numCache>
                <c:formatCode>General</c:formatCode>
                <c:ptCount val="5"/>
                <c:pt idx="0">
                  <c:v>2</c:v>
                </c:pt>
                <c:pt idx="1">
                  <c:v>3</c:v>
                </c:pt>
                <c:pt idx="2">
                  <c:v>1</c:v>
                </c:pt>
                <c:pt idx="3">
                  <c:v>5</c:v>
                </c:pt>
                <c:pt idx="4">
                  <c:v>2</c:v>
                </c:pt>
              </c:numCache>
            </c:numRef>
          </c:val>
          <c:extLst>
            <c:ext xmlns:c16="http://schemas.microsoft.com/office/drawing/2014/chart" uri="{C3380CC4-5D6E-409C-BE32-E72D297353CC}">
              <c16:uniqueId val="{00000006-9CB9-43DA-9221-71112C38E5EC}"/>
            </c:ext>
          </c:extLst>
        </c:ser>
        <c:ser>
          <c:idx val="7"/>
          <c:order val="7"/>
          <c:tx>
            <c:strRef>
              <c:f>'分級&amp;評分'!$I$1:$I$2</c:f>
              <c:strCache>
                <c:ptCount val="1"/>
                <c:pt idx="0">
                  <c:v>8.7</c:v>
                </c:pt>
              </c:strCache>
            </c:strRef>
          </c:tx>
          <c:spPr>
            <a:solidFill>
              <a:schemeClr val="accent2">
                <a:lumMod val="60000"/>
              </a:schemeClr>
            </a:solidFill>
            <a:ln>
              <a:noFill/>
            </a:ln>
            <a:effectLst/>
          </c:spPr>
          <c:invertIfNegative val="0"/>
          <c:cat>
            <c:strRef>
              <c:f>'分級&amp;評分'!$A$3:$A$8</c:f>
              <c:strCache>
                <c:ptCount val="5"/>
                <c:pt idx="0">
                  <c:v>G</c:v>
                </c:pt>
                <c:pt idx="1">
                  <c:v>PG</c:v>
                </c:pt>
                <c:pt idx="2">
                  <c:v>PG-13</c:v>
                </c:pt>
                <c:pt idx="3">
                  <c:v>R</c:v>
                </c:pt>
                <c:pt idx="4">
                  <c:v>未評級</c:v>
                </c:pt>
              </c:strCache>
            </c:strRef>
          </c:cat>
          <c:val>
            <c:numRef>
              <c:f>'分級&amp;評分'!$I$3:$I$8</c:f>
              <c:numCache>
                <c:formatCode>General</c:formatCode>
                <c:ptCount val="5"/>
                <c:pt idx="1">
                  <c:v>1</c:v>
                </c:pt>
                <c:pt idx="2">
                  <c:v>2</c:v>
                </c:pt>
                <c:pt idx="3">
                  <c:v>2</c:v>
                </c:pt>
              </c:numCache>
            </c:numRef>
          </c:val>
          <c:extLst>
            <c:ext xmlns:c16="http://schemas.microsoft.com/office/drawing/2014/chart" uri="{C3380CC4-5D6E-409C-BE32-E72D297353CC}">
              <c16:uniqueId val="{00000007-9CB9-43DA-9221-71112C38E5EC}"/>
            </c:ext>
          </c:extLst>
        </c:ser>
        <c:ser>
          <c:idx val="8"/>
          <c:order val="8"/>
          <c:tx>
            <c:strRef>
              <c:f>'分級&amp;評分'!$J$1:$J$2</c:f>
              <c:strCache>
                <c:ptCount val="1"/>
                <c:pt idx="0">
                  <c:v>8.8</c:v>
                </c:pt>
              </c:strCache>
            </c:strRef>
          </c:tx>
          <c:spPr>
            <a:solidFill>
              <a:schemeClr val="accent3">
                <a:lumMod val="60000"/>
              </a:schemeClr>
            </a:solidFill>
            <a:ln>
              <a:noFill/>
            </a:ln>
            <a:effectLst/>
          </c:spPr>
          <c:invertIfNegative val="0"/>
          <c:cat>
            <c:strRef>
              <c:f>'分級&amp;評分'!$A$3:$A$8</c:f>
              <c:strCache>
                <c:ptCount val="5"/>
                <c:pt idx="0">
                  <c:v>G</c:v>
                </c:pt>
                <c:pt idx="1">
                  <c:v>PG</c:v>
                </c:pt>
                <c:pt idx="2">
                  <c:v>PG-13</c:v>
                </c:pt>
                <c:pt idx="3">
                  <c:v>R</c:v>
                </c:pt>
                <c:pt idx="4">
                  <c:v>未評級</c:v>
                </c:pt>
              </c:strCache>
            </c:strRef>
          </c:cat>
          <c:val>
            <c:numRef>
              <c:f>'分級&amp;評分'!$J$3:$J$8</c:f>
              <c:numCache>
                <c:formatCode>General</c:formatCode>
                <c:ptCount val="5"/>
                <c:pt idx="0">
                  <c:v>3</c:v>
                </c:pt>
                <c:pt idx="1">
                  <c:v>1</c:v>
                </c:pt>
                <c:pt idx="2">
                  <c:v>1</c:v>
                </c:pt>
                <c:pt idx="3">
                  <c:v>3</c:v>
                </c:pt>
              </c:numCache>
            </c:numRef>
          </c:val>
          <c:extLst>
            <c:ext xmlns:c16="http://schemas.microsoft.com/office/drawing/2014/chart" uri="{C3380CC4-5D6E-409C-BE32-E72D297353CC}">
              <c16:uniqueId val="{00000008-9CB9-43DA-9221-71112C38E5EC}"/>
            </c:ext>
          </c:extLst>
        </c:ser>
        <c:ser>
          <c:idx val="9"/>
          <c:order val="9"/>
          <c:tx>
            <c:strRef>
              <c:f>'分級&amp;評分'!$K$1:$K$2</c:f>
              <c:strCache>
                <c:ptCount val="1"/>
                <c:pt idx="0">
                  <c:v>8.9</c:v>
                </c:pt>
              </c:strCache>
            </c:strRef>
          </c:tx>
          <c:spPr>
            <a:solidFill>
              <a:schemeClr val="accent4">
                <a:lumMod val="60000"/>
              </a:schemeClr>
            </a:solidFill>
            <a:ln>
              <a:noFill/>
            </a:ln>
            <a:effectLst/>
          </c:spPr>
          <c:invertIfNegative val="0"/>
          <c:cat>
            <c:strRef>
              <c:f>'分級&amp;評分'!$A$3:$A$8</c:f>
              <c:strCache>
                <c:ptCount val="5"/>
                <c:pt idx="0">
                  <c:v>G</c:v>
                </c:pt>
                <c:pt idx="1">
                  <c:v>PG</c:v>
                </c:pt>
                <c:pt idx="2">
                  <c:v>PG-13</c:v>
                </c:pt>
                <c:pt idx="3">
                  <c:v>R</c:v>
                </c:pt>
                <c:pt idx="4">
                  <c:v>未評級</c:v>
                </c:pt>
              </c:strCache>
            </c:strRef>
          </c:cat>
          <c:val>
            <c:numRef>
              <c:f>'分級&amp;評分'!$K$3:$K$8</c:f>
              <c:numCache>
                <c:formatCode>General</c:formatCode>
                <c:ptCount val="5"/>
                <c:pt idx="3">
                  <c:v>1</c:v>
                </c:pt>
              </c:numCache>
            </c:numRef>
          </c:val>
          <c:extLst>
            <c:ext xmlns:c16="http://schemas.microsoft.com/office/drawing/2014/chart" uri="{C3380CC4-5D6E-409C-BE32-E72D297353CC}">
              <c16:uniqueId val="{00000009-9CB9-43DA-9221-71112C38E5EC}"/>
            </c:ext>
          </c:extLst>
        </c:ser>
        <c:ser>
          <c:idx val="10"/>
          <c:order val="10"/>
          <c:tx>
            <c:strRef>
              <c:f>'分級&amp;評分'!$L$1:$L$2</c:f>
              <c:strCache>
                <c:ptCount val="1"/>
                <c:pt idx="0">
                  <c:v>9.0</c:v>
                </c:pt>
              </c:strCache>
            </c:strRef>
          </c:tx>
          <c:spPr>
            <a:solidFill>
              <a:schemeClr val="accent5">
                <a:lumMod val="60000"/>
              </a:schemeClr>
            </a:solidFill>
            <a:ln>
              <a:noFill/>
            </a:ln>
            <a:effectLst/>
          </c:spPr>
          <c:invertIfNegative val="0"/>
          <c:cat>
            <c:strRef>
              <c:f>'分級&amp;評分'!$A$3:$A$8</c:f>
              <c:strCache>
                <c:ptCount val="5"/>
                <c:pt idx="0">
                  <c:v>G</c:v>
                </c:pt>
                <c:pt idx="1">
                  <c:v>PG</c:v>
                </c:pt>
                <c:pt idx="2">
                  <c:v>PG-13</c:v>
                </c:pt>
                <c:pt idx="3">
                  <c:v>R</c:v>
                </c:pt>
                <c:pt idx="4">
                  <c:v>未評級</c:v>
                </c:pt>
              </c:strCache>
            </c:strRef>
          </c:cat>
          <c:val>
            <c:numRef>
              <c:f>'分級&amp;評分'!$L$3:$L$8</c:f>
              <c:numCache>
                <c:formatCode>General</c:formatCode>
                <c:ptCount val="5"/>
                <c:pt idx="0">
                  <c:v>1</c:v>
                </c:pt>
                <c:pt idx="2">
                  <c:v>2</c:v>
                </c:pt>
                <c:pt idx="3">
                  <c:v>2</c:v>
                </c:pt>
              </c:numCache>
            </c:numRef>
          </c:val>
          <c:extLst>
            <c:ext xmlns:c16="http://schemas.microsoft.com/office/drawing/2014/chart" uri="{C3380CC4-5D6E-409C-BE32-E72D297353CC}">
              <c16:uniqueId val="{0000000A-9CB9-43DA-9221-71112C38E5EC}"/>
            </c:ext>
          </c:extLst>
        </c:ser>
        <c:ser>
          <c:idx val="11"/>
          <c:order val="11"/>
          <c:tx>
            <c:strRef>
              <c:f>'分級&amp;評分'!$M$1:$M$2</c:f>
              <c:strCache>
                <c:ptCount val="1"/>
                <c:pt idx="0">
                  <c:v>9.2</c:v>
                </c:pt>
              </c:strCache>
            </c:strRef>
          </c:tx>
          <c:spPr>
            <a:solidFill>
              <a:schemeClr val="accent6">
                <a:lumMod val="60000"/>
              </a:schemeClr>
            </a:solidFill>
            <a:ln>
              <a:noFill/>
            </a:ln>
            <a:effectLst/>
          </c:spPr>
          <c:invertIfNegative val="0"/>
          <c:cat>
            <c:strRef>
              <c:f>'分級&amp;評分'!$A$3:$A$8</c:f>
              <c:strCache>
                <c:ptCount val="5"/>
                <c:pt idx="0">
                  <c:v>G</c:v>
                </c:pt>
                <c:pt idx="1">
                  <c:v>PG</c:v>
                </c:pt>
                <c:pt idx="2">
                  <c:v>PG-13</c:v>
                </c:pt>
                <c:pt idx="3">
                  <c:v>R</c:v>
                </c:pt>
                <c:pt idx="4">
                  <c:v>未評級</c:v>
                </c:pt>
              </c:strCache>
            </c:strRef>
          </c:cat>
          <c:val>
            <c:numRef>
              <c:f>'分級&amp;評分'!$M$3:$M$8</c:f>
              <c:numCache>
                <c:formatCode>General</c:formatCode>
                <c:ptCount val="5"/>
                <c:pt idx="3">
                  <c:v>1</c:v>
                </c:pt>
              </c:numCache>
            </c:numRef>
          </c:val>
          <c:extLst>
            <c:ext xmlns:c16="http://schemas.microsoft.com/office/drawing/2014/chart" uri="{C3380CC4-5D6E-409C-BE32-E72D297353CC}">
              <c16:uniqueId val="{0000000B-9CB9-43DA-9221-71112C38E5EC}"/>
            </c:ext>
          </c:extLst>
        </c:ser>
        <c:ser>
          <c:idx val="12"/>
          <c:order val="12"/>
          <c:tx>
            <c:strRef>
              <c:f>'分級&amp;評分'!$N$1:$N$2</c:f>
              <c:strCache>
                <c:ptCount val="1"/>
                <c:pt idx="0">
                  <c:v>9.3</c:v>
                </c:pt>
              </c:strCache>
            </c:strRef>
          </c:tx>
          <c:spPr>
            <a:solidFill>
              <a:schemeClr val="accent1">
                <a:lumMod val="80000"/>
                <a:lumOff val="20000"/>
              </a:schemeClr>
            </a:solidFill>
            <a:ln>
              <a:noFill/>
            </a:ln>
            <a:effectLst/>
          </c:spPr>
          <c:invertIfNegative val="0"/>
          <c:cat>
            <c:strRef>
              <c:f>'分級&amp;評分'!$A$3:$A$8</c:f>
              <c:strCache>
                <c:ptCount val="5"/>
                <c:pt idx="0">
                  <c:v>G</c:v>
                </c:pt>
                <c:pt idx="1">
                  <c:v>PG</c:v>
                </c:pt>
                <c:pt idx="2">
                  <c:v>PG-13</c:v>
                </c:pt>
                <c:pt idx="3">
                  <c:v>R</c:v>
                </c:pt>
                <c:pt idx="4">
                  <c:v>未評級</c:v>
                </c:pt>
              </c:strCache>
            </c:strRef>
          </c:cat>
          <c:val>
            <c:numRef>
              <c:f>'分級&amp;評分'!$N$3:$N$8</c:f>
              <c:numCache>
                <c:formatCode>General</c:formatCode>
                <c:ptCount val="5"/>
                <c:pt idx="3">
                  <c:v>1</c:v>
                </c:pt>
              </c:numCache>
            </c:numRef>
          </c:val>
          <c:extLst>
            <c:ext xmlns:c16="http://schemas.microsoft.com/office/drawing/2014/chart" uri="{C3380CC4-5D6E-409C-BE32-E72D297353CC}">
              <c16:uniqueId val="{0000000C-9CB9-43DA-9221-71112C38E5EC}"/>
            </c:ext>
          </c:extLst>
        </c:ser>
        <c:dLbls>
          <c:showLegendKey val="0"/>
          <c:showVal val="0"/>
          <c:showCatName val="0"/>
          <c:showSerName val="0"/>
          <c:showPercent val="0"/>
          <c:showBubbleSize val="0"/>
        </c:dLbls>
        <c:gapWidth val="150"/>
        <c:overlap val="100"/>
        <c:axId val="1451884608"/>
        <c:axId val="1600043520"/>
      </c:barChart>
      <c:catAx>
        <c:axId val="1451884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標楷體" panose="03000509000000000000" pitchFamily="65" charset="-120"/>
                <a:cs typeface="Arial" panose="020B0604020202020204" pitchFamily="34" charset="0"/>
              </a:defRPr>
            </a:pPr>
            <a:endParaRPr lang="zh-TW"/>
          </a:p>
        </c:txPr>
        <c:crossAx val="1600043520"/>
        <c:crosses val="autoZero"/>
        <c:auto val="1"/>
        <c:lblAlgn val="ctr"/>
        <c:lblOffset val="100"/>
        <c:noMultiLvlLbl val="0"/>
      </c:catAx>
      <c:valAx>
        <c:axId val="1600043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TW"/>
          </a:p>
        </c:txPr>
        <c:crossAx val="1451884608"/>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ysClr val="window" lastClr="FFFFFF"/>
    </a:solidFill>
    <a:ln>
      <a:noFill/>
    </a:ln>
    <a:effectLst/>
  </c:spPr>
  <c:txPr>
    <a:bodyPr/>
    <a:lstStyle/>
    <a:p>
      <a:pPr>
        <a:defRPr/>
      </a:pPr>
      <a:endParaRPr lang="zh-TW"/>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3-08-22T10:43:59.091"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419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zh.wikipedia.org/wiki/%E6%9A%B4%E5%8A%9B" TargetMode="External"/><Relationship Id="rId7" Type="http://schemas.openxmlformats.org/officeDocument/2006/relationships/hyperlink" Target="https://zh.wikipedia.org/wiki/%E5%90%B8%E6%AF%92"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zh.wikipedia.org/wiki/%E8%A3%B8%E9%9C%B2" TargetMode="External"/><Relationship Id="rId5" Type="http://schemas.openxmlformats.org/officeDocument/2006/relationships/hyperlink" Target="https://zh.wikipedia.org/wiki/%E6%81%90%E6%80%96" TargetMode="External"/><Relationship Id="rId4" Type="http://schemas.openxmlformats.org/officeDocument/2006/relationships/hyperlink" Target="https://zh.wikipedia.org/wiki/%E9%AB%92%E8%A9%B1"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smtClean="0"/>
              <a:t>IMDb</a:t>
            </a:r>
            <a:r>
              <a:rPr lang="zh-TW" altLang="en-US" dirty="0" smtClean="0"/>
              <a:t>是網路電影資料庫，</a:t>
            </a:r>
            <a:r>
              <a:rPr lang="en-US" altLang="zh-TW" sz="1200" b="0" i="0" kern="1200" dirty="0" smtClean="0">
                <a:solidFill>
                  <a:schemeClr val="tx1"/>
                </a:solidFill>
                <a:effectLst/>
                <a:latin typeface="+mn-lt"/>
                <a:ea typeface="+mn-ea"/>
                <a:cs typeface="+mn-cs"/>
              </a:rPr>
              <a:t>IMDb</a:t>
            </a:r>
            <a:r>
              <a:rPr lang="zh-TW" altLang="en-US" sz="1200" b="0" i="0" kern="1200" dirty="0" smtClean="0">
                <a:solidFill>
                  <a:schemeClr val="tx1"/>
                </a:solidFill>
                <a:effectLst/>
                <a:latin typeface="+mn-lt"/>
                <a:ea typeface="+mn-ea"/>
                <a:cs typeface="+mn-cs"/>
              </a:rPr>
              <a:t>上有豐富的電影作品資訊，包括電影名稱、</a:t>
            </a:r>
            <a:r>
              <a:rPr lang="zh-TW" altLang="en-US" sz="1200" b="0" i="0" u="none" strike="noStrike" kern="1200" dirty="0" smtClean="0">
                <a:solidFill>
                  <a:schemeClr val="tx1"/>
                </a:solidFill>
                <a:effectLst/>
                <a:latin typeface="+mn-lt"/>
                <a:ea typeface="+mn-ea"/>
                <a:cs typeface="+mn-cs"/>
              </a:rPr>
              <a:t>演員</a:t>
            </a:r>
            <a:r>
              <a:rPr lang="zh-TW" altLang="en-US" sz="1200" b="0" i="0" kern="1200" dirty="0" smtClean="0">
                <a:solidFill>
                  <a:schemeClr val="tx1"/>
                </a:solidFill>
                <a:effectLst/>
                <a:latin typeface="+mn-lt"/>
                <a:ea typeface="+mn-ea"/>
                <a:cs typeface="+mn-cs"/>
              </a:rPr>
              <a:t>、</a:t>
            </a:r>
            <a:r>
              <a:rPr lang="zh-TW" altLang="en-US" sz="1200" b="0" i="0" u="none" strike="noStrike" kern="1200" dirty="0" smtClean="0">
                <a:solidFill>
                  <a:schemeClr val="tx1"/>
                </a:solidFill>
                <a:effectLst/>
                <a:latin typeface="+mn-lt"/>
                <a:ea typeface="+mn-ea"/>
                <a:cs typeface="+mn-cs"/>
              </a:rPr>
              <a:t>導演</a:t>
            </a:r>
            <a:r>
              <a:rPr lang="zh-TW" altLang="en-US" sz="1200" b="0" i="0" kern="1200" dirty="0" smtClean="0">
                <a:solidFill>
                  <a:schemeClr val="tx1"/>
                </a:solidFill>
                <a:effectLst/>
                <a:latin typeface="+mn-lt"/>
                <a:ea typeface="+mn-ea"/>
                <a:cs typeface="+mn-cs"/>
              </a:rPr>
              <a:t>，劇情，</a:t>
            </a:r>
            <a:r>
              <a:rPr lang="zh-TW" altLang="en-US" sz="1200" b="0" i="0" u="none" strike="noStrike" kern="1200" dirty="0" smtClean="0">
                <a:solidFill>
                  <a:schemeClr val="tx1"/>
                </a:solidFill>
                <a:effectLst/>
                <a:latin typeface="+mn-lt"/>
                <a:ea typeface="+mn-ea"/>
                <a:cs typeface="+mn-cs"/>
              </a:rPr>
              <a:t>影評</a:t>
            </a:r>
            <a:r>
              <a:rPr lang="zh-TW" altLang="en-US" sz="1200" b="0" i="0" kern="1200" dirty="0" smtClean="0">
                <a:solidFill>
                  <a:schemeClr val="tx1"/>
                </a:solidFill>
                <a:effectLst/>
                <a:latin typeface="+mn-lt"/>
                <a:ea typeface="+mn-ea"/>
                <a:cs typeface="+mn-cs"/>
              </a:rPr>
              <a:t>這類的基本資訊，我們會用</a:t>
            </a:r>
            <a:r>
              <a:rPr lang="en-US" altLang="zh-TW" sz="1200" b="0" i="0" kern="1200" dirty="0" smtClean="0">
                <a:solidFill>
                  <a:schemeClr val="tx1"/>
                </a:solidFill>
                <a:effectLst/>
                <a:latin typeface="+mn-lt"/>
                <a:ea typeface="+mn-ea"/>
                <a:cs typeface="+mn-cs"/>
              </a:rPr>
              <a:t>Top250</a:t>
            </a:r>
            <a:r>
              <a:rPr lang="zh-TW" altLang="en-US" sz="1200" b="0" i="0" kern="1200" dirty="0" smtClean="0">
                <a:solidFill>
                  <a:schemeClr val="tx1"/>
                </a:solidFill>
                <a:effectLst/>
                <a:latin typeface="+mn-lt"/>
                <a:ea typeface="+mn-ea"/>
                <a:cs typeface="+mn-cs"/>
              </a:rPr>
              <a:t>裡面的資訊去分析電影的分級制度跟評分</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065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smtClean="0"/>
              <a:t>IMDb</a:t>
            </a:r>
            <a:r>
              <a:rPr lang="zh-TW" altLang="en-US" dirty="0" smtClean="0"/>
              <a:t>是網路電影資料庫，</a:t>
            </a:r>
            <a:r>
              <a:rPr lang="en-US" altLang="zh-TW" sz="1200" b="0" i="0" kern="1200" dirty="0" smtClean="0">
                <a:solidFill>
                  <a:schemeClr val="tx1"/>
                </a:solidFill>
                <a:effectLst/>
                <a:latin typeface="+mn-lt"/>
                <a:ea typeface="+mn-ea"/>
                <a:cs typeface="+mn-cs"/>
              </a:rPr>
              <a:t>IMDb</a:t>
            </a:r>
            <a:r>
              <a:rPr lang="zh-TW" altLang="en-US" sz="1200" b="0" i="0" kern="1200" dirty="0" smtClean="0">
                <a:solidFill>
                  <a:schemeClr val="tx1"/>
                </a:solidFill>
                <a:effectLst/>
                <a:latin typeface="+mn-lt"/>
                <a:ea typeface="+mn-ea"/>
                <a:cs typeface="+mn-cs"/>
              </a:rPr>
              <a:t>上有豐富的電影作品資訊，包括電影名稱、</a:t>
            </a:r>
            <a:r>
              <a:rPr lang="zh-TW" altLang="en-US" sz="1200" b="0" i="0" u="none" strike="noStrike" kern="1200" dirty="0" smtClean="0">
                <a:solidFill>
                  <a:schemeClr val="tx1"/>
                </a:solidFill>
                <a:effectLst/>
                <a:latin typeface="+mn-lt"/>
                <a:ea typeface="+mn-ea"/>
                <a:cs typeface="+mn-cs"/>
              </a:rPr>
              <a:t>演員</a:t>
            </a:r>
            <a:r>
              <a:rPr lang="zh-TW" altLang="en-US" sz="1200" b="0" i="0" kern="1200" dirty="0" smtClean="0">
                <a:solidFill>
                  <a:schemeClr val="tx1"/>
                </a:solidFill>
                <a:effectLst/>
                <a:latin typeface="+mn-lt"/>
                <a:ea typeface="+mn-ea"/>
                <a:cs typeface="+mn-cs"/>
              </a:rPr>
              <a:t>、</a:t>
            </a:r>
            <a:r>
              <a:rPr lang="zh-TW" altLang="en-US" sz="1200" b="0" i="0" u="none" strike="noStrike" kern="1200" dirty="0" smtClean="0">
                <a:solidFill>
                  <a:schemeClr val="tx1"/>
                </a:solidFill>
                <a:effectLst/>
                <a:latin typeface="+mn-lt"/>
                <a:ea typeface="+mn-ea"/>
                <a:cs typeface="+mn-cs"/>
              </a:rPr>
              <a:t>導演</a:t>
            </a:r>
            <a:r>
              <a:rPr lang="zh-TW" altLang="en-US" sz="1200" b="0" i="0" kern="1200" dirty="0" smtClean="0">
                <a:solidFill>
                  <a:schemeClr val="tx1"/>
                </a:solidFill>
                <a:effectLst/>
                <a:latin typeface="+mn-lt"/>
                <a:ea typeface="+mn-ea"/>
                <a:cs typeface="+mn-cs"/>
              </a:rPr>
              <a:t>，劇情，</a:t>
            </a:r>
            <a:r>
              <a:rPr lang="zh-TW" altLang="en-US" sz="1200" b="0" i="0" u="none" strike="noStrike" kern="1200" dirty="0" smtClean="0">
                <a:solidFill>
                  <a:schemeClr val="tx1"/>
                </a:solidFill>
                <a:effectLst/>
                <a:latin typeface="+mn-lt"/>
                <a:ea typeface="+mn-ea"/>
                <a:cs typeface="+mn-cs"/>
              </a:rPr>
              <a:t>影評</a:t>
            </a:r>
            <a:r>
              <a:rPr lang="zh-TW" altLang="en-US" sz="1200" b="0" i="0" kern="1200" dirty="0" smtClean="0">
                <a:solidFill>
                  <a:schemeClr val="tx1"/>
                </a:solidFill>
                <a:effectLst/>
                <a:latin typeface="+mn-lt"/>
                <a:ea typeface="+mn-ea"/>
                <a:cs typeface="+mn-cs"/>
              </a:rPr>
              <a:t>這類的基本資訊，我們會用</a:t>
            </a:r>
            <a:r>
              <a:rPr lang="en-US" altLang="zh-TW" sz="1200" b="0" i="0" kern="1200" dirty="0" smtClean="0">
                <a:solidFill>
                  <a:schemeClr val="tx1"/>
                </a:solidFill>
                <a:effectLst/>
                <a:latin typeface="+mn-lt"/>
                <a:ea typeface="+mn-ea"/>
                <a:cs typeface="+mn-cs"/>
              </a:rPr>
              <a:t>Top250</a:t>
            </a:r>
            <a:r>
              <a:rPr lang="zh-TW" altLang="en-US" sz="1200" b="0" i="0" kern="1200" dirty="0" smtClean="0">
                <a:solidFill>
                  <a:schemeClr val="tx1"/>
                </a:solidFill>
                <a:effectLst/>
                <a:latin typeface="+mn-lt"/>
                <a:ea typeface="+mn-ea"/>
                <a:cs typeface="+mn-cs"/>
              </a:rPr>
              <a:t>裡面的資訊去分析電影的分級制度跟評分</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976018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評級以資料庫註冊使用者評分為基礎</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入選規範必須是曾公開上映的非紀錄片，片長至少</a:t>
            </a:r>
            <a:r>
              <a:rPr lang="en-US" altLang="zh-TW" sz="1200" b="0" i="0" kern="1200" dirty="0" smtClean="0">
                <a:solidFill>
                  <a:schemeClr val="tx1"/>
                </a:solidFill>
                <a:effectLst/>
                <a:latin typeface="+mn-lt"/>
                <a:ea typeface="+mn-ea"/>
                <a:cs typeface="+mn-cs"/>
              </a:rPr>
              <a:t>45</a:t>
            </a:r>
            <a:r>
              <a:rPr lang="zh-TW" altLang="en-US" sz="1200" b="0" i="0" kern="1200" dirty="0" smtClean="0">
                <a:solidFill>
                  <a:schemeClr val="tx1"/>
                </a:solidFill>
                <a:effectLst/>
                <a:latin typeface="+mn-lt"/>
                <a:ea typeface="+mn-ea"/>
                <a:cs typeface="+mn-cs"/>
              </a:rPr>
              <a:t>分鐘，評分達兩萬五千人次以上</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備忘稿版面配置區 2"/>
          <p:cNvSpPr>
            <a:spLocks noGrp="1"/>
          </p:cNvSpPr>
          <p:nvPr>
            <p:ph type="body" idx="1"/>
          </p:nvPr>
        </p:nvSpPr>
        <p:spPr>
          <a:xfrm>
            <a:off x="822325" y="7040563"/>
            <a:ext cx="6584950" cy="5761037"/>
          </a:xfrm>
          <a:prstGeom prst="rect">
            <a:avLst/>
          </a:prstGeom>
        </p:spPr>
        <p:txBody>
          <a:bodyPr/>
          <a:lstStyle/>
          <a:p>
            <a:r>
              <a:rPr lang="en-US" altLang="zh-TW" dirty="0" smtClean="0"/>
              <a:t>G</a:t>
            </a:r>
            <a:r>
              <a:rPr lang="zh-TW" altLang="en-US" dirty="0" smtClean="0"/>
              <a:t>：普遍級，大家都可以看</a:t>
            </a:r>
            <a:endParaRPr lang="en-US" altLang="zh-TW" dirty="0" smtClean="0"/>
          </a:p>
          <a:p>
            <a:r>
              <a:rPr lang="en-US" altLang="zh-TW" dirty="0" smtClean="0"/>
              <a:t>PG</a:t>
            </a:r>
            <a:r>
              <a:rPr lang="zh-TW" altLang="en-US" dirty="0" smtClean="0"/>
              <a:t>：建議家長指導，</a:t>
            </a:r>
            <a:r>
              <a:rPr lang="zh-TW" altLang="en-US" sz="1200" b="1" i="0" kern="1200" dirty="0" smtClean="0">
                <a:solidFill>
                  <a:schemeClr val="tx1"/>
                </a:solidFill>
                <a:effectLst/>
                <a:latin typeface="+mn-lt"/>
                <a:ea typeface="+mn-ea"/>
                <a:cs typeface="+mn-cs"/>
              </a:rPr>
              <a:t>一些內容可能不適合兒童觀看</a:t>
            </a:r>
            <a:endParaRPr lang="en-US" altLang="zh-TW" sz="1200" b="1" i="0" kern="1200" dirty="0" smtClean="0">
              <a:solidFill>
                <a:schemeClr val="tx1"/>
              </a:solidFill>
              <a:effectLst/>
              <a:latin typeface="+mn-lt"/>
              <a:ea typeface="+mn-ea"/>
              <a:cs typeface="+mn-cs"/>
            </a:endParaRPr>
          </a:p>
          <a:p>
            <a:r>
              <a:rPr lang="en-US" altLang="zh-TW" sz="1200" b="1" i="0" kern="1200" dirty="0" smtClean="0">
                <a:solidFill>
                  <a:schemeClr val="tx1"/>
                </a:solidFill>
                <a:effectLst/>
                <a:latin typeface="+mn-lt"/>
                <a:ea typeface="+mn-ea"/>
                <a:cs typeface="+mn-cs"/>
              </a:rPr>
              <a:t>PG-13</a:t>
            </a:r>
            <a:r>
              <a:rPr lang="zh-TW" altLang="en-US" sz="1200" b="1" i="0" kern="1200" dirty="0" smtClean="0">
                <a:solidFill>
                  <a:schemeClr val="tx1"/>
                </a:solidFill>
                <a:effectLst/>
                <a:latin typeface="+mn-lt"/>
                <a:ea typeface="+mn-ea"/>
                <a:cs typeface="+mn-cs"/>
              </a:rPr>
              <a:t>：家長特別留意，</a:t>
            </a:r>
            <a:r>
              <a:rPr lang="zh-TW" altLang="en-US" sz="1200" b="0" i="0" kern="1200" dirty="0" smtClean="0">
                <a:solidFill>
                  <a:schemeClr val="tx1"/>
                </a:solidFill>
                <a:effectLst/>
                <a:latin typeface="+mn-lt"/>
                <a:ea typeface="+mn-ea"/>
                <a:cs typeface="+mn-cs"/>
              </a:rPr>
              <a:t>有部分內容對</a:t>
            </a:r>
            <a:r>
              <a:rPr lang="en-US" altLang="zh-TW" sz="1200" b="0" i="0" kern="1200" dirty="0" smtClean="0">
                <a:solidFill>
                  <a:schemeClr val="tx1"/>
                </a:solidFill>
                <a:effectLst/>
                <a:latin typeface="+mn-lt"/>
                <a:ea typeface="+mn-ea"/>
                <a:cs typeface="+mn-cs"/>
              </a:rPr>
              <a:t>13</a:t>
            </a:r>
            <a:r>
              <a:rPr lang="zh-TW" altLang="en-US" sz="1200" b="0" i="0" kern="1200" dirty="0" smtClean="0">
                <a:solidFill>
                  <a:schemeClr val="tx1"/>
                </a:solidFill>
                <a:effectLst/>
                <a:latin typeface="+mn-lt"/>
                <a:ea typeface="+mn-ea"/>
                <a:cs typeface="+mn-cs"/>
              </a:rPr>
              <a:t>歲以下兒童不適宜，需要有父母陪同觀看，此類影片動作</a:t>
            </a:r>
            <a:r>
              <a:rPr lang="zh-TW" altLang="en-US" sz="1200" b="0" i="0" u="none" strike="noStrike" kern="1200" dirty="0" smtClean="0">
                <a:solidFill>
                  <a:schemeClr val="tx1"/>
                </a:solidFill>
                <a:effectLst/>
                <a:latin typeface="+mn-lt"/>
                <a:ea typeface="+mn-ea"/>
                <a:cs typeface="+mn-cs"/>
                <a:hlinkClick r:id="rId3" tooltip="暴力"/>
              </a:rPr>
              <a:t>暴力</a:t>
            </a:r>
            <a:r>
              <a:rPr lang="zh-TW" altLang="en-US" sz="1200" b="0" i="0" kern="1200" dirty="0" smtClean="0">
                <a:solidFill>
                  <a:schemeClr val="tx1"/>
                </a:solidFill>
                <a:effectLst/>
                <a:latin typeface="+mn-lt"/>
                <a:ea typeface="+mn-ea"/>
                <a:cs typeface="+mn-cs"/>
              </a:rPr>
              <a:t>適當，含有少量血腥場面及</a:t>
            </a:r>
            <a:r>
              <a:rPr lang="zh-TW" altLang="en-US" sz="1200" b="0" i="0" u="none" strike="noStrike" kern="1200" dirty="0" smtClean="0">
                <a:solidFill>
                  <a:schemeClr val="tx1"/>
                </a:solidFill>
                <a:effectLst/>
                <a:latin typeface="+mn-lt"/>
                <a:ea typeface="+mn-ea"/>
                <a:cs typeface="+mn-cs"/>
                <a:hlinkClick r:id="rId4" tooltip="髒話"/>
              </a:rPr>
              <a:t>不雅用語</a:t>
            </a:r>
            <a:r>
              <a:rPr lang="zh-TW" altLang="en-US" sz="1200" b="0" i="0" kern="1200" dirty="0" smtClean="0">
                <a:solidFill>
                  <a:schemeClr val="tx1"/>
                </a:solidFill>
                <a:effectLst/>
                <a:latin typeface="+mn-lt"/>
                <a:ea typeface="+mn-ea"/>
                <a:cs typeface="+mn-cs"/>
              </a:rPr>
              <a:t>，但也包含可能令人情緒不安的情節。</a:t>
            </a:r>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R</a:t>
            </a:r>
            <a:r>
              <a:rPr lang="zh-TW" altLang="en-US" sz="1200" b="0" i="0" kern="1200" dirty="0" smtClean="0">
                <a:solidFill>
                  <a:schemeClr val="tx1"/>
                </a:solidFill>
                <a:effectLst/>
                <a:latin typeface="+mn-lt"/>
                <a:ea typeface="+mn-ea"/>
                <a:cs typeface="+mn-cs"/>
              </a:rPr>
              <a:t>：限制級，</a:t>
            </a:r>
            <a:r>
              <a:rPr lang="en-US" altLang="zh-TW" sz="1200" b="0" i="0" kern="1200" dirty="0" smtClean="0">
                <a:solidFill>
                  <a:schemeClr val="tx1"/>
                </a:solidFill>
                <a:effectLst/>
                <a:latin typeface="+mn-lt"/>
                <a:ea typeface="+mn-ea"/>
                <a:cs typeface="+mn-cs"/>
              </a:rPr>
              <a:t>17</a:t>
            </a:r>
            <a:r>
              <a:rPr lang="zh-TW" altLang="en-US" sz="1200" b="0" i="0" kern="1200" dirty="0" smtClean="0">
                <a:solidFill>
                  <a:schemeClr val="tx1"/>
                </a:solidFill>
                <a:effectLst/>
                <a:latin typeface="+mn-lt"/>
                <a:ea typeface="+mn-ea"/>
                <a:cs typeface="+mn-cs"/>
              </a:rPr>
              <a:t>歲以下人士必須由父母或者監護陪伴才能觀看，此類影片中常有大量血腥暴力、</a:t>
            </a:r>
            <a:r>
              <a:rPr lang="zh-TW" altLang="en-US" sz="1200" b="0" i="0" u="none" strike="noStrike" kern="1200" dirty="0" smtClean="0">
                <a:solidFill>
                  <a:schemeClr val="tx1"/>
                </a:solidFill>
                <a:effectLst/>
                <a:latin typeface="+mn-lt"/>
                <a:ea typeface="+mn-ea"/>
                <a:cs typeface="+mn-cs"/>
                <a:hlinkClick r:id="rId5" tooltip="恐怖"/>
              </a:rPr>
              <a:t>驚悚恐怖</a:t>
            </a:r>
            <a:r>
              <a:rPr lang="zh-TW" altLang="en-US" sz="1200" b="0" i="0" kern="1200" dirty="0" smtClean="0">
                <a:solidFill>
                  <a:schemeClr val="tx1"/>
                </a:solidFill>
                <a:effectLst/>
                <a:latin typeface="+mn-lt"/>
                <a:ea typeface="+mn-ea"/>
                <a:cs typeface="+mn-cs"/>
              </a:rPr>
              <a:t>、</a:t>
            </a:r>
            <a:r>
              <a:rPr lang="zh-TW" altLang="en-US" sz="1200" b="0" i="0" u="none" strike="noStrike" kern="1200" dirty="0" smtClean="0">
                <a:solidFill>
                  <a:schemeClr val="tx1"/>
                </a:solidFill>
                <a:effectLst/>
                <a:latin typeface="+mn-lt"/>
                <a:ea typeface="+mn-ea"/>
                <a:cs typeface="+mn-cs"/>
                <a:hlinkClick r:id="rId6" tooltip="裸露"/>
              </a:rPr>
              <a:t>裸露性愛</a:t>
            </a:r>
            <a:r>
              <a:rPr lang="zh-TW" altLang="en-US" sz="1200" b="0" i="0" kern="1200" dirty="0" smtClean="0">
                <a:solidFill>
                  <a:schemeClr val="tx1"/>
                </a:solidFill>
                <a:effectLst/>
                <a:latin typeface="+mn-lt"/>
                <a:ea typeface="+mn-ea"/>
                <a:cs typeface="+mn-cs"/>
              </a:rPr>
              <a:t>或</a:t>
            </a:r>
            <a:r>
              <a:rPr lang="zh-TW" altLang="en-US" sz="1200" b="0" i="0" u="none" strike="noStrike" kern="1200" dirty="0" smtClean="0">
                <a:solidFill>
                  <a:schemeClr val="tx1"/>
                </a:solidFill>
                <a:effectLst/>
                <a:latin typeface="+mn-lt"/>
                <a:ea typeface="+mn-ea"/>
                <a:cs typeface="+mn-cs"/>
                <a:hlinkClick r:id="rId7" tooltip="吸毒"/>
              </a:rPr>
              <a:t>吸毒</a:t>
            </a:r>
            <a:r>
              <a:rPr lang="zh-TW" altLang="en-US" sz="1200" b="0" i="0" kern="1200" dirty="0" smtClean="0">
                <a:solidFill>
                  <a:schemeClr val="tx1"/>
                </a:solidFill>
                <a:effectLst/>
                <a:latin typeface="+mn-lt"/>
                <a:ea typeface="+mn-ea"/>
                <a:cs typeface="+mn-cs"/>
              </a:rPr>
              <a:t>場景，且有大量性暗示及不雅用語</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冒犯性言論等</a:t>
            </a:r>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NC-17</a:t>
            </a:r>
            <a:r>
              <a:rPr lang="zh-TW" altLang="en-US" sz="1200" b="0"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只准成人觀看</a:t>
            </a:r>
            <a:endParaRPr lang="en-US" altLang="zh-TW" sz="1200" b="1" i="0" kern="1200" dirty="0" smtClean="0">
              <a:solidFill>
                <a:schemeClr val="tx1"/>
              </a:solidFill>
              <a:effectLst/>
              <a:latin typeface="+mn-lt"/>
              <a:ea typeface="+mn-ea"/>
              <a:cs typeface="+mn-cs"/>
            </a:endParaRPr>
          </a:p>
          <a:p>
            <a:endParaRPr lang="en-US" altLang="zh-TW" sz="1200" b="1"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為了吸引人們闔家來電影院，許多大眾電影院不放映</a:t>
            </a:r>
            <a:r>
              <a:rPr lang="en-US" altLang="zh-TW" sz="1200" b="0" i="0" kern="1200" dirty="0" smtClean="0">
                <a:solidFill>
                  <a:schemeClr val="tx1"/>
                </a:solidFill>
                <a:effectLst/>
                <a:latin typeface="+mn-lt"/>
                <a:ea typeface="+mn-ea"/>
                <a:cs typeface="+mn-cs"/>
              </a:rPr>
              <a:t>NC-17</a:t>
            </a:r>
            <a:r>
              <a:rPr lang="zh-TW" altLang="en-US" sz="1200" b="0" i="0" kern="1200" dirty="0" smtClean="0">
                <a:solidFill>
                  <a:schemeClr val="tx1"/>
                </a:solidFill>
                <a:effectLst/>
                <a:latin typeface="+mn-lt"/>
                <a:ea typeface="+mn-ea"/>
                <a:cs typeface="+mn-cs"/>
              </a:rPr>
              <a:t>級的影片。製片商為了增加票房收入，也會主動刪減鏡頭。</a:t>
            </a:r>
          </a:p>
          <a:p>
            <a:r>
              <a:rPr lang="zh-TW" altLang="en-US" sz="1200" b="0" i="0" kern="1200" dirty="0" smtClean="0">
                <a:solidFill>
                  <a:schemeClr val="tx1"/>
                </a:solidFill>
                <a:effectLst/>
                <a:latin typeface="+mn-lt"/>
                <a:ea typeface="+mn-ea"/>
                <a:cs typeface="+mn-cs"/>
              </a:rPr>
              <a:t>雖為自願評級制度，但身為電影協會成員的各大製片廠都會把他們的電影送給評級委員會審定。但另一方面，一些外國影片或者獨立製作的影片，因為事先就不指望大量發行，因此也可無需送審。這些「未評級」（</a:t>
            </a:r>
            <a:r>
              <a:rPr lang="en-US" altLang="zh-TW" sz="1200" b="0" i="0" kern="1200" dirty="0" smtClean="0">
                <a:solidFill>
                  <a:schemeClr val="tx1"/>
                </a:solidFill>
                <a:effectLst/>
                <a:latin typeface="+mn-lt"/>
                <a:ea typeface="+mn-ea"/>
                <a:cs typeface="+mn-cs"/>
              </a:rPr>
              <a:t>Unrated</a:t>
            </a:r>
            <a:r>
              <a:rPr lang="zh-TW" altLang="en-US" sz="1200" b="0" i="0" kern="1200" dirty="0" smtClean="0">
                <a:solidFill>
                  <a:schemeClr val="tx1"/>
                </a:solidFill>
                <a:effectLst/>
                <a:latin typeface="+mn-lt"/>
                <a:ea typeface="+mn-ea"/>
                <a:cs typeface="+mn-cs"/>
              </a:rPr>
              <a:t>）影片可能只在數量有限的藝術片電影院放映。</a:t>
            </a:r>
          </a:p>
          <a:p>
            <a:endParaRPr lang="zh-TW" altLang="en-US" dirty="0"/>
          </a:p>
        </p:txBody>
      </p:sp>
    </p:spTree>
    <p:extLst>
      <p:ext uri="{BB962C8B-B14F-4D97-AF65-F5344CB8AC3E}">
        <p14:creationId xmlns:p14="http://schemas.microsoft.com/office/powerpoint/2010/main" val="2228775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備忘稿版面配置區 2"/>
          <p:cNvSpPr>
            <a:spLocks noGrp="1"/>
          </p:cNvSpPr>
          <p:nvPr>
            <p:ph type="body" idx="1"/>
          </p:nvPr>
        </p:nvSpPr>
        <p:spPr>
          <a:xfrm>
            <a:off x="822325" y="7040563"/>
            <a:ext cx="6584950" cy="5761037"/>
          </a:xfrm>
          <a:prstGeom prst="rect">
            <a:avLst/>
          </a:prstGeom>
        </p:spPr>
        <p:txBody>
          <a:bodyPr/>
          <a:lstStyle/>
          <a:p>
            <a:r>
              <a:rPr lang="en-US" altLang="zh-TW" dirty="0" smtClean="0"/>
              <a:t>#</a:t>
            </a:r>
            <a:r>
              <a:rPr lang="zh-TW" altLang="en-US" dirty="0" smtClean="0"/>
              <a:t>關掉通知</a:t>
            </a:r>
            <a:endParaRPr lang="en-US" altLang="zh-TW" dirty="0" smtClean="0"/>
          </a:p>
          <a:p>
            <a:r>
              <a:rPr lang="en-US" altLang="zh-TW" dirty="0" smtClean="0"/>
              <a:t>#</a:t>
            </a:r>
            <a:r>
              <a:rPr lang="zh-TW" altLang="en-US" dirty="0" smtClean="0"/>
              <a:t>要把設定好的</a:t>
            </a:r>
            <a:r>
              <a:rPr lang="en-US" altLang="zh-TW" dirty="0" smtClean="0"/>
              <a:t>option</a:t>
            </a:r>
            <a:r>
              <a:rPr lang="zh-TW" altLang="en-US" dirty="0" smtClean="0"/>
              <a:t>覆蓋過去</a:t>
            </a:r>
            <a:endParaRPr lang="zh-TW" altLang="en-US" dirty="0"/>
          </a:p>
        </p:txBody>
      </p:sp>
    </p:spTree>
    <p:extLst>
      <p:ext uri="{BB962C8B-B14F-4D97-AF65-F5344CB8AC3E}">
        <p14:creationId xmlns:p14="http://schemas.microsoft.com/office/powerpoint/2010/main" val="1466648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備忘稿版面配置區 2"/>
          <p:cNvSpPr>
            <a:spLocks noGrp="1"/>
          </p:cNvSpPr>
          <p:nvPr>
            <p:ph type="body" idx="1"/>
          </p:nvPr>
        </p:nvSpPr>
        <p:spPr>
          <a:xfrm>
            <a:off x="822325" y="7040563"/>
            <a:ext cx="6584950" cy="5761037"/>
          </a:xfrm>
          <a:prstGeom prst="rect">
            <a:avLst/>
          </a:prstGeom>
        </p:spPr>
        <p:txBody>
          <a:bodyPr/>
          <a:lstStyle/>
          <a:p>
            <a:r>
              <a:rPr lang="en-US" altLang="zh-TW" dirty="0" smtClean="0"/>
              <a:t>#</a:t>
            </a:r>
            <a:r>
              <a:rPr lang="zh-TW" altLang="en-US" dirty="0" smtClean="0"/>
              <a:t>要設空清單</a:t>
            </a:r>
            <a:endParaRPr lang="en-US" altLang="zh-TW" dirty="0" smtClean="0"/>
          </a:p>
          <a:p>
            <a:r>
              <a:rPr lang="en-US" altLang="zh-TW" dirty="0" smtClean="0"/>
              <a:t>#</a:t>
            </a:r>
            <a:r>
              <a:rPr lang="zh-TW" altLang="en-US" dirty="0" smtClean="0"/>
              <a:t>用</a:t>
            </a:r>
            <a:r>
              <a:rPr lang="en-US" altLang="zh-TW" dirty="0" err="1" smtClean="0"/>
              <a:t>BeautifulSoup</a:t>
            </a:r>
            <a:r>
              <a:rPr lang="zh-TW" altLang="en-US" dirty="0" smtClean="0"/>
              <a:t>把</a:t>
            </a:r>
            <a:r>
              <a:rPr lang="en-US" altLang="zh-TW" dirty="0" smtClean="0"/>
              <a:t>html</a:t>
            </a:r>
            <a:r>
              <a:rPr lang="zh-TW" altLang="en-US" dirty="0" smtClean="0"/>
              <a:t>碼變成人看得懂的意思</a:t>
            </a:r>
            <a:endParaRPr lang="en-US" altLang="zh-TW" dirty="0" smtClean="0"/>
          </a:p>
          <a:p>
            <a:r>
              <a:rPr lang="en-US" altLang="zh-TW" dirty="0" smtClean="0"/>
              <a:t>#a1=</a:t>
            </a:r>
            <a:r>
              <a:rPr lang="zh-TW" altLang="en-US" dirty="0" smtClean="0"/>
              <a:t>電影名稱</a:t>
            </a:r>
            <a:endParaRPr lang="en-US" altLang="zh-TW" dirty="0" smtClean="0"/>
          </a:p>
          <a:p>
            <a:r>
              <a:rPr lang="en-US" altLang="zh-TW" dirty="0" smtClean="0"/>
              <a:t>#</a:t>
            </a:r>
            <a:r>
              <a:rPr lang="en-US" altLang="zh-TW" sz="1200" b="0" i="0" kern="1200" dirty="0" err="1" smtClean="0">
                <a:solidFill>
                  <a:schemeClr val="tx1"/>
                </a:solidFill>
                <a:effectLst/>
                <a:latin typeface="+mn-lt"/>
                <a:ea typeface="+mn-ea"/>
                <a:cs typeface="+mn-cs"/>
              </a:rPr>
              <a:t>find_next</a:t>
            </a:r>
            <a:r>
              <a:rPr lang="zh-TW" altLang="en-US" sz="1200" b="0" i="0" kern="1200" dirty="0" smtClean="0">
                <a:solidFill>
                  <a:schemeClr val="tx1"/>
                </a:solidFill>
                <a:effectLst/>
                <a:latin typeface="+mn-lt"/>
                <a:ea typeface="+mn-ea"/>
                <a:cs typeface="+mn-cs"/>
              </a:rPr>
              <a:t> 找一個定位點，往下去找</a:t>
            </a:r>
            <a:endParaRPr lang="en-US" altLang="zh-TW" dirty="0" smtClean="0"/>
          </a:p>
          <a:p>
            <a:r>
              <a:rPr lang="en-US" altLang="zh-TW" dirty="0" smtClean="0"/>
              <a:t>#</a:t>
            </a:r>
            <a:r>
              <a:rPr lang="zh-TW" altLang="en-US" dirty="0" smtClean="0"/>
              <a:t>當 </a:t>
            </a:r>
            <a:r>
              <a:rPr lang="en-US" altLang="zh-TW" dirty="0" smtClean="0"/>
              <a:t>try </a:t>
            </a:r>
            <a:r>
              <a:rPr lang="zh-TW" altLang="en-US" dirty="0" smtClean="0"/>
              <a:t>區段內的程式發生錯誤時，就會執行 </a:t>
            </a:r>
            <a:r>
              <a:rPr lang="en-US" altLang="zh-TW" dirty="0" smtClean="0"/>
              <a:t>except </a:t>
            </a:r>
            <a:r>
              <a:rPr lang="zh-TW" altLang="en-US" dirty="0" smtClean="0"/>
              <a:t>裡的內容，如果 </a:t>
            </a:r>
            <a:r>
              <a:rPr lang="en-US" altLang="zh-TW" dirty="0" smtClean="0"/>
              <a:t>try </a:t>
            </a:r>
            <a:r>
              <a:rPr lang="zh-TW" altLang="en-US" dirty="0" smtClean="0"/>
              <a:t>的程式沒有錯誤，就不會執行 </a:t>
            </a:r>
            <a:r>
              <a:rPr lang="en-US" altLang="zh-TW" dirty="0" smtClean="0"/>
              <a:t>except </a:t>
            </a:r>
            <a:r>
              <a:rPr lang="zh-TW" altLang="en-US" dirty="0" smtClean="0"/>
              <a:t>的內容</a:t>
            </a:r>
            <a:endParaRPr lang="en-US" altLang="zh-TW" dirty="0" smtClean="0"/>
          </a:p>
          <a:p>
            <a:r>
              <a:rPr lang="en-US" altLang="zh-TW" dirty="0" smtClean="0"/>
              <a:t>#b1=</a:t>
            </a:r>
            <a:r>
              <a:rPr lang="zh-TW" altLang="en-US" dirty="0" smtClean="0"/>
              <a:t>年分</a:t>
            </a:r>
            <a:endParaRPr lang="en-US" altLang="zh-TW" dirty="0" smtClean="0"/>
          </a:p>
          <a:p>
            <a:r>
              <a:rPr lang="en-US" altLang="zh-TW" dirty="0" smtClean="0"/>
              <a:t>#c1=</a:t>
            </a:r>
            <a:r>
              <a:rPr lang="zh-TW" altLang="en-US" dirty="0" smtClean="0"/>
              <a:t>時長</a:t>
            </a:r>
            <a:endParaRPr lang="en-US" altLang="zh-TW" dirty="0" smtClean="0"/>
          </a:p>
          <a:p>
            <a:r>
              <a:rPr lang="en-US" altLang="zh-TW" dirty="0" smtClean="0"/>
              <a:t>#d1=</a:t>
            </a:r>
            <a:r>
              <a:rPr lang="zh-TW" altLang="en-US" dirty="0" smtClean="0"/>
              <a:t>分級</a:t>
            </a:r>
            <a:endParaRPr lang="zh-TW" altLang="en-US" dirty="0"/>
          </a:p>
        </p:txBody>
      </p:sp>
    </p:spTree>
    <p:extLst>
      <p:ext uri="{BB962C8B-B14F-4D97-AF65-F5344CB8AC3E}">
        <p14:creationId xmlns:p14="http://schemas.microsoft.com/office/powerpoint/2010/main" val="4218830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備忘稿版面配置區 2"/>
          <p:cNvSpPr>
            <a:spLocks noGrp="1"/>
          </p:cNvSpPr>
          <p:nvPr>
            <p:ph type="body" idx="1"/>
          </p:nvPr>
        </p:nvSpPr>
        <p:spPr>
          <a:xfrm>
            <a:off x="822325" y="7040563"/>
            <a:ext cx="6584950" cy="5761037"/>
          </a:xfrm>
          <a:prstGeom prst="rect">
            <a:avLst/>
          </a:prstGeom>
        </p:spPr>
        <p:txBody>
          <a:bodyPr/>
          <a:lstStyle/>
          <a:p>
            <a:r>
              <a:rPr lang="en-US" altLang="zh-TW" dirty="0" smtClean="0"/>
              <a:t>#</a:t>
            </a:r>
            <a:r>
              <a:rPr lang="zh-TW" altLang="en-US" dirty="0" smtClean="0"/>
              <a:t>找導演</a:t>
            </a:r>
            <a:endParaRPr lang="en-US" altLang="zh-TW" dirty="0" smtClean="0"/>
          </a:p>
          <a:p>
            <a:r>
              <a:rPr lang="en-US" altLang="zh-TW" dirty="0" smtClean="0"/>
              <a:t>#</a:t>
            </a:r>
            <a:r>
              <a:rPr lang="zh-TW" altLang="en-US" dirty="0" smtClean="0"/>
              <a:t>找演員</a:t>
            </a:r>
            <a:endParaRPr lang="en-US" altLang="zh-TW" dirty="0" smtClean="0"/>
          </a:p>
          <a:p>
            <a:r>
              <a:rPr lang="en-US" altLang="zh-TW" dirty="0" smtClean="0"/>
              <a:t>#</a:t>
            </a:r>
            <a:r>
              <a:rPr lang="zh-TW" altLang="en-US" dirty="0" smtClean="0"/>
              <a:t>找投票數</a:t>
            </a:r>
            <a:endParaRPr lang="zh-TW" altLang="en-US" dirty="0"/>
          </a:p>
        </p:txBody>
      </p:sp>
    </p:spTree>
    <p:extLst>
      <p:ext uri="{BB962C8B-B14F-4D97-AF65-F5344CB8AC3E}">
        <p14:creationId xmlns:p14="http://schemas.microsoft.com/office/powerpoint/2010/main" val="2943164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154081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u="none" strike="noStrike" kern="1200" dirty="0">
                <a:solidFill>
                  <a:schemeClr val="tx1"/>
                </a:solidFill>
                <a:effectLst/>
                <a:latin typeface="+mn-lt"/>
                <a:ea typeface="+mn-ea"/>
                <a:cs typeface="+mn-cs"/>
              </a:rPr>
              <a:t>刺激</a:t>
            </a:r>
            <a:r>
              <a:rPr lang="en-US" altLang="zh-TW" sz="1200" b="0" i="0" u="none" strike="noStrike" kern="1200" dirty="0">
                <a:solidFill>
                  <a:schemeClr val="tx1"/>
                </a:solidFill>
                <a:effectLst/>
                <a:latin typeface="+mn-lt"/>
                <a:ea typeface="+mn-ea"/>
                <a:cs typeface="+mn-cs"/>
              </a:rPr>
              <a:t>1995</a:t>
            </a:r>
            <a:r>
              <a:rPr lang="zh-TW" altLang="en-US" dirty="0"/>
              <a:t> </a:t>
            </a:r>
            <a:r>
              <a:rPr lang="zh-TW" altLang="en-US" sz="1200" b="0" i="0" u="none" strike="noStrike" kern="1200" dirty="0">
                <a:solidFill>
                  <a:schemeClr val="tx1"/>
                </a:solidFill>
                <a:effectLst/>
                <a:latin typeface="+mn-lt"/>
                <a:ea typeface="+mn-ea"/>
                <a:cs typeface="+mn-cs"/>
              </a:rPr>
              <a:t>黑暗騎士</a:t>
            </a:r>
            <a:r>
              <a:rPr lang="zh-TW" altLang="en-US" dirty="0"/>
              <a:t> </a:t>
            </a:r>
            <a:r>
              <a:rPr lang="zh-TW" altLang="en-US" sz="1200" b="0" i="0" u="none" strike="noStrike" kern="1200" dirty="0">
                <a:solidFill>
                  <a:schemeClr val="tx1"/>
                </a:solidFill>
                <a:effectLst/>
                <a:latin typeface="+mn-lt"/>
                <a:ea typeface="+mn-ea"/>
                <a:cs typeface="+mn-cs"/>
              </a:rPr>
              <a:t>全面啟動</a:t>
            </a:r>
            <a:r>
              <a:rPr lang="zh-TW" altLang="en-US" dirty="0"/>
              <a:t> </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844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r>
              <a:rPr lang="zh-TW" altLang="en-US" dirty="0">
                <a:latin typeface="Arial" panose="020B0604020202020204" pitchFamily="34" charset="0"/>
                <a:cs typeface="Arial" panose="020B0604020202020204" pitchFamily="34" charset="0"/>
              </a:rPr>
              <a:t>客串</a:t>
            </a:r>
            <a:r>
              <a:rPr lang="en-US" altLang="zh-TW" dirty="0">
                <a:latin typeface="Arial" panose="020B0604020202020204" pitchFamily="34" charset="0"/>
                <a:cs typeface="Arial" panose="020B0604020202020204" pitchFamily="34" charset="0"/>
              </a:rPr>
              <a:t>:Po(</a:t>
            </a:r>
            <a:r>
              <a:rPr lang="zh-TW" altLang="en-US" dirty="0">
                <a:latin typeface="Arial" panose="020B0604020202020204" pitchFamily="34" charset="0"/>
                <a:cs typeface="Arial" panose="020B0604020202020204" pitchFamily="34" charset="0"/>
              </a:rPr>
              <a:t>祥哥</a:t>
            </a:r>
            <a:r>
              <a:rPr lang="en-US" altLang="zh-TW" dirty="0">
                <a:latin typeface="Arial" panose="020B0604020202020204" pitchFamily="34" charset="0"/>
                <a:cs typeface="Arial" panose="020B0604020202020204" pitchFamily="34" charset="0"/>
              </a:rPr>
              <a:t>)</a:t>
            </a:r>
            <a:endParaRPr lang="zh-TW" altLang="en-US" dirty="0">
              <a:latin typeface="Arial" panose="020B0604020202020204" pitchFamily="34" charset="0"/>
              <a:cs typeface="Arial" panose="020B0604020202020204" pitchFamily="34" charset="0"/>
            </a:endParaRPr>
          </a:p>
          <a:p>
            <a:endParaRPr lang="zh-TW" altLang="en-US" dirty="0"/>
          </a:p>
        </p:txBody>
      </p:sp>
      <p:sp>
        <p:nvSpPr>
          <p:cNvPr id="4" name="Text 1"/>
          <p:cNvSpPr/>
          <p:nvPr/>
        </p:nvSpPr>
        <p:spPr>
          <a:xfrm>
            <a:off x="833199" y="2856786"/>
            <a:ext cx="5332690" cy="833199"/>
          </a:xfrm>
          <a:prstGeom prst="rect">
            <a:avLst/>
          </a:prstGeom>
          <a:noFill/>
          <a:ln/>
        </p:spPr>
        <p:txBody>
          <a:bodyPr wrap="none" rtlCol="0" anchor="t"/>
          <a:lstStyle/>
          <a:p>
            <a:pPr marL="0" indent="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IMDb Top250</a:t>
            </a:r>
            <a:endParaRPr lang="en-US" sz="5249" dirty="0"/>
          </a:p>
        </p:txBody>
      </p:sp>
      <p:sp>
        <p:nvSpPr>
          <p:cNvPr id="5" name="Text 2"/>
          <p:cNvSpPr/>
          <p:nvPr/>
        </p:nvSpPr>
        <p:spPr>
          <a:xfrm>
            <a:off x="833199" y="4023241"/>
            <a:ext cx="7477601"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IMDb Top250 是IMDb用評分最高的電影排序的排行榜，它代表了全球觀眾心目中最好的電影。</a:t>
            </a:r>
            <a:endParaRPr lang="en-US" sz="1750" dirty="0"/>
          </a:p>
        </p:txBody>
      </p:sp>
      <p:sp>
        <p:nvSpPr>
          <p:cNvPr id="6" name="Shape 3"/>
          <p:cNvSpPr/>
          <p:nvPr/>
        </p:nvSpPr>
        <p:spPr>
          <a:xfrm>
            <a:off x="833199" y="5000625"/>
            <a:ext cx="355402" cy="355402"/>
          </a:xfrm>
          <a:prstGeom prst="roundRect">
            <a:avLst>
              <a:gd name="adj" fmla="val 25726039"/>
            </a:avLst>
          </a:prstGeom>
          <a:noFill/>
          <a:ln w="7620">
            <a:solidFill>
              <a:srgbClr val="FFFFFF"/>
            </a:solidFill>
            <a:prstDash val="solid"/>
          </a:ln>
        </p:spPr>
      </p:sp>
      <p:pic>
        <p:nvPicPr>
          <p:cNvPr id="7" name="Image 1" descr="preencoded.png"/>
          <p:cNvPicPr>
            <a:picLocks noChangeAspect="1"/>
          </p:cNvPicPr>
          <p:nvPr/>
        </p:nvPicPr>
        <p:blipFill>
          <a:blip r:embed="rId4"/>
          <a:stretch>
            <a:fillRect/>
          </a:stretch>
        </p:blipFill>
        <p:spPr>
          <a:xfrm>
            <a:off x="840819" y="5008245"/>
            <a:ext cx="340162" cy="340162"/>
          </a:xfrm>
          <a:prstGeom prst="rect">
            <a:avLst/>
          </a:prstGeom>
        </p:spPr>
      </p:pic>
      <p:sp>
        <p:nvSpPr>
          <p:cNvPr id="8" name="Text 4"/>
          <p:cNvSpPr/>
          <p:nvPr/>
        </p:nvSpPr>
        <p:spPr>
          <a:xfrm>
            <a:off x="1299685" y="4983956"/>
            <a:ext cx="3132465" cy="388858"/>
          </a:xfrm>
          <a:prstGeom prst="rect">
            <a:avLst/>
          </a:prstGeom>
          <a:noFill/>
          <a:ln/>
        </p:spPr>
        <p:txBody>
          <a:bodyPr wrap="none" rtlCol="0" anchor="t"/>
          <a:lstStyle/>
          <a:p>
            <a:pPr>
              <a:lnSpc>
                <a:spcPts val="3062"/>
              </a:lnSpc>
            </a:pPr>
            <a:r>
              <a:rPr lang="en-US" sz="2187" b="1" dirty="0">
                <a:solidFill>
                  <a:srgbClr val="272525"/>
                </a:solidFill>
                <a:latin typeface="Arial" panose="020B0604020202020204" pitchFamily="34" charset="0"/>
                <a:ea typeface="Eudoxus Sans" pitchFamily="34" charset="-122"/>
                <a:cs typeface="Arial" panose="020B0604020202020204" pitchFamily="34" charset="0"/>
              </a:rPr>
              <a:t>by </a:t>
            </a:r>
            <a:r>
              <a:rPr lang="en-US" altLang="zh-TW" sz="2187" b="1" dirty="0" err="1">
                <a:solidFill>
                  <a:srgbClr val="272525"/>
                </a:solidFill>
                <a:latin typeface="Arial" panose="020B0604020202020204" pitchFamily="34" charset="0"/>
                <a:ea typeface="Eudoxus Sans" pitchFamily="34" charset="-122"/>
                <a:cs typeface="Arial" panose="020B0604020202020204" pitchFamily="34" charset="0"/>
              </a:rPr>
              <a:t>Laa-Laa</a:t>
            </a:r>
            <a:r>
              <a:rPr lang="en-US" sz="2187" b="1" dirty="0">
                <a:solidFill>
                  <a:srgbClr val="272525"/>
                </a:solidFill>
                <a:latin typeface="Arial" panose="020B0604020202020204" pitchFamily="34" charset="0"/>
                <a:ea typeface="Eudoxus Sans" pitchFamily="34" charset="-122"/>
                <a:cs typeface="Arial" panose="020B0604020202020204" pitchFamily="34" charset="0"/>
              </a:rPr>
              <a:t>,</a:t>
            </a:r>
            <a:r>
              <a:rPr lang="en-US" altLang="zh-TW" sz="2187" b="1" dirty="0">
                <a:solidFill>
                  <a:srgbClr val="272525"/>
                </a:solidFill>
                <a:latin typeface="Arial" panose="020B0604020202020204" pitchFamily="34" charset="0"/>
                <a:ea typeface="Eudoxus Sans" pitchFamily="34" charset="-122"/>
                <a:cs typeface="Arial" panose="020B0604020202020204" pitchFamily="34" charset="0"/>
              </a:rPr>
              <a:t> </a:t>
            </a:r>
            <a:r>
              <a:rPr lang="en-US" altLang="zh-TW" sz="2187" b="1" dirty="0" err="1">
                <a:solidFill>
                  <a:srgbClr val="272525"/>
                </a:solidFill>
                <a:latin typeface="Arial" panose="020B0604020202020204" pitchFamily="34" charset="0"/>
                <a:ea typeface="Eudoxus Sans" pitchFamily="34" charset="-122"/>
                <a:cs typeface="Arial" panose="020B0604020202020204" pitchFamily="34" charset="0"/>
              </a:rPr>
              <a:t>Dipsy</a:t>
            </a:r>
            <a:r>
              <a:rPr lang="en-US" sz="2187" b="1" dirty="0">
                <a:solidFill>
                  <a:srgbClr val="272525"/>
                </a:solidFill>
                <a:latin typeface="Arial" panose="020B0604020202020204" pitchFamily="34" charset="0"/>
                <a:ea typeface="Eudoxus Sans" pitchFamily="34" charset="-122"/>
                <a:cs typeface="Arial" panose="020B0604020202020204" pitchFamily="34" charset="0"/>
              </a:rPr>
              <a:t>,</a:t>
            </a:r>
            <a:r>
              <a:rPr lang="en-US" altLang="zh-TW" sz="2187" b="1" dirty="0">
                <a:solidFill>
                  <a:srgbClr val="272525"/>
                </a:solidFill>
                <a:latin typeface="Arial" panose="020B0604020202020204" pitchFamily="34" charset="0"/>
                <a:ea typeface="Eudoxus Sans" pitchFamily="34" charset="-122"/>
                <a:cs typeface="Arial" panose="020B0604020202020204" pitchFamily="34" charset="0"/>
              </a:rPr>
              <a:t> </a:t>
            </a:r>
            <a:r>
              <a:rPr lang="en-US" altLang="zh-TW" sz="2187" b="1" dirty="0" err="1">
                <a:solidFill>
                  <a:srgbClr val="272525"/>
                </a:solidFill>
                <a:latin typeface="Arial" panose="020B0604020202020204" pitchFamily="34" charset="0"/>
                <a:ea typeface="Eudoxus Sans" pitchFamily="34" charset="-122"/>
                <a:cs typeface="Arial" panose="020B0604020202020204" pitchFamily="34" charset="0"/>
              </a:rPr>
              <a:t>Tinky</a:t>
            </a:r>
            <a:r>
              <a:rPr lang="en-US" altLang="zh-TW" sz="2187" b="1" dirty="0">
                <a:solidFill>
                  <a:srgbClr val="272525"/>
                </a:solidFill>
                <a:latin typeface="Arial" panose="020B0604020202020204" pitchFamily="34" charset="0"/>
                <a:ea typeface="Eudoxus Sans" pitchFamily="34" charset="-122"/>
                <a:cs typeface="Arial" panose="020B0604020202020204" pitchFamily="34" charset="0"/>
              </a:rPr>
              <a:t> </a:t>
            </a:r>
            <a:r>
              <a:rPr lang="en-US" altLang="zh-TW" sz="2187" b="1" dirty="0" err="1">
                <a:solidFill>
                  <a:srgbClr val="272525"/>
                </a:solidFill>
                <a:latin typeface="Arial" panose="020B0604020202020204" pitchFamily="34" charset="0"/>
                <a:ea typeface="Eudoxus Sans" pitchFamily="34" charset="-122"/>
                <a:cs typeface="Arial" panose="020B0604020202020204" pitchFamily="34" charset="0"/>
              </a:rPr>
              <a:t>Winky</a:t>
            </a:r>
            <a:endParaRPr lang="en-US" sz="2187" b="1" dirty="0">
              <a:solidFill>
                <a:srgbClr val="272525"/>
              </a:solidFill>
              <a:latin typeface="Arial" panose="020B0604020202020204" pitchFamily="34" charset="0"/>
              <a:ea typeface="Eudoxus Sans" pitchFamily="34" charset="-122"/>
              <a:cs typeface="Arial" panose="020B0604020202020204" pitchFamily="34" charset="0"/>
            </a:endParaRPr>
          </a:p>
        </p:txBody>
      </p:sp>
      <p:pic>
        <p:nvPicPr>
          <p:cNvPr id="9" name="Image 2" descr="preencoded.png"/>
          <p:cNvPicPr>
            <a:picLocks noChangeAspect="1"/>
          </p:cNvPicPr>
          <p:nvPr/>
        </p:nvPicPr>
        <p:blipFill>
          <a:blip r:embed="rId5"/>
          <a:stretch>
            <a:fillRect/>
          </a:stretch>
        </p:blipFill>
        <p:spPr>
          <a:xfrm>
            <a:off x="8896574" y="0"/>
            <a:ext cx="5733826" cy="82296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群組 13">
            <a:extLst>
              <a:ext uri="{FF2B5EF4-FFF2-40B4-BE49-F238E27FC236}">
                <a16:creationId xmlns:a16="http://schemas.microsoft.com/office/drawing/2014/main" id="{6CDEB69A-63CB-4EE5-A7C3-8422FDF610E7}"/>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grpSp>
      <p:grpSp>
        <p:nvGrpSpPr>
          <p:cNvPr id="10" name="群組 9">
            <a:extLst>
              <a:ext uri="{FF2B5EF4-FFF2-40B4-BE49-F238E27FC236}">
                <a16:creationId xmlns:a16="http://schemas.microsoft.com/office/drawing/2014/main" id="{3DFCC923-0DD2-4E8A-8615-16E1F52E5144}"/>
              </a:ext>
            </a:extLst>
          </p:cNvPr>
          <p:cNvGrpSpPr/>
          <p:nvPr/>
        </p:nvGrpSpPr>
        <p:grpSpPr>
          <a:xfrm>
            <a:off x="4222377" y="274769"/>
            <a:ext cx="4727985" cy="796065"/>
            <a:chOff x="4222377" y="274769"/>
            <a:chExt cx="4727985" cy="796065"/>
          </a:xfrm>
        </p:grpSpPr>
        <p:sp>
          <p:nvSpPr>
            <p:cNvPr id="8" name="六邊形 7">
              <a:extLst>
                <a:ext uri="{FF2B5EF4-FFF2-40B4-BE49-F238E27FC236}">
                  <a16:creationId xmlns:a16="http://schemas.microsoft.com/office/drawing/2014/main" id="{9FCE79E6-5420-4EBD-8CC6-9903D7FE4501}"/>
                </a:ext>
              </a:extLst>
            </p:cNvPr>
            <p:cNvSpPr/>
            <p:nvPr/>
          </p:nvSpPr>
          <p:spPr>
            <a:xfrm>
              <a:off x="4222377" y="274769"/>
              <a:ext cx="4727985" cy="796065"/>
            </a:xfrm>
            <a:prstGeom prst="hexagon">
              <a:avLst/>
            </a:prstGeom>
            <a:solidFill>
              <a:schemeClr val="accent4"/>
            </a:solidFill>
            <a:ln>
              <a:noFill/>
            </a:ln>
            <a:scene3d>
              <a:camera prst="orthographicFront"/>
              <a:lightRig rig="threePt" dir="t"/>
            </a:scene3d>
            <a:sp3d>
              <a:bevelT w="133350" h="95250"/>
              <a:bevelB w="317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27C34E31-BAFD-4940-A198-665F54FA43F6}"/>
                </a:ext>
              </a:extLst>
            </p:cNvPr>
            <p:cNvSpPr txBox="1"/>
            <p:nvPr/>
          </p:nvSpPr>
          <p:spPr>
            <a:xfrm>
              <a:off x="5048028" y="380413"/>
              <a:ext cx="3106270" cy="5847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結論</a:t>
              </a:r>
            </a:p>
          </p:txBody>
        </p:sp>
      </p:grpSp>
      <p:sp>
        <p:nvSpPr>
          <p:cNvPr id="4" name="文字方塊 3">
            <a:extLst>
              <a:ext uri="{FF2B5EF4-FFF2-40B4-BE49-F238E27FC236}">
                <a16:creationId xmlns:a16="http://schemas.microsoft.com/office/drawing/2014/main" id="{AB68E449-D3EF-4055-8D12-25273C43BF69}"/>
              </a:ext>
            </a:extLst>
          </p:cNvPr>
          <p:cNvSpPr txBox="1"/>
          <p:nvPr/>
        </p:nvSpPr>
        <p:spPr>
          <a:xfrm>
            <a:off x="2832100" y="3547490"/>
            <a:ext cx="108077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a:t>
            </a: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需先做市場調查，找到大眾的心理需求</a:t>
            </a:r>
          </a:p>
        </p:txBody>
      </p:sp>
      <p:grpSp>
        <p:nvGrpSpPr>
          <p:cNvPr id="15" name="群組 14">
            <a:extLst>
              <a:ext uri="{FF2B5EF4-FFF2-40B4-BE49-F238E27FC236}">
                <a16:creationId xmlns:a16="http://schemas.microsoft.com/office/drawing/2014/main" id="{FF73F361-8164-48AD-85C9-5FCB5BA96E23}"/>
              </a:ext>
            </a:extLst>
          </p:cNvPr>
          <p:cNvGrpSpPr/>
          <p:nvPr/>
        </p:nvGrpSpPr>
        <p:grpSpPr>
          <a:xfrm>
            <a:off x="660400" y="1908891"/>
            <a:ext cx="6146800" cy="707886"/>
            <a:chOff x="622300" y="1648324"/>
            <a:chExt cx="6146800" cy="707886"/>
          </a:xfrm>
        </p:grpSpPr>
        <p:sp>
          <p:nvSpPr>
            <p:cNvPr id="11" name="矩形 10">
              <a:extLst>
                <a:ext uri="{FF2B5EF4-FFF2-40B4-BE49-F238E27FC236}">
                  <a16:creationId xmlns:a16="http://schemas.microsoft.com/office/drawing/2014/main" id="{C8A484FB-98F0-4CD3-9D7E-BB39E85036FB}"/>
                </a:ext>
              </a:extLst>
            </p:cNvPr>
            <p:cNvSpPr/>
            <p:nvPr/>
          </p:nvSpPr>
          <p:spPr>
            <a:xfrm>
              <a:off x="622300" y="1803400"/>
              <a:ext cx="6108700" cy="419100"/>
            </a:xfrm>
            <a:prstGeom prst="rect">
              <a:avLst/>
            </a:prstGeom>
            <a:solidFill>
              <a:srgbClr val="FF9999">
                <a:alpha val="76863"/>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2A78A89F-E68F-4BCF-BA55-C6E2A675DB39}"/>
                </a:ext>
              </a:extLst>
            </p:cNvPr>
            <p:cNvSpPr txBox="1"/>
            <p:nvPr/>
          </p:nvSpPr>
          <p:spPr>
            <a:xfrm>
              <a:off x="660400" y="1648324"/>
              <a:ext cx="61087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給未來想拍電影的你</a:t>
              </a:r>
              <a:r>
                <a:rPr kumimoji="0" lang="en-US" altLang="zh-TW" sz="4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r>
                <a:rPr kumimoji="0" lang="zh-TW" altLang="en-US" sz="4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妳：</a:t>
              </a:r>
            </a:p>
          </p:txBody>
        </p:sp>
      </p:grpSp>
      <p:sp>
        <p:nvSpPr>
          <p:cNvPr id="12" name="文字方塊 11">
            <a:extLst>
              <a:ext uri="{FF2B5EF4-FFF2-40B4-BE49-F238E27FC236}">
                <a16:creationId xmlns:a16="http://schemas.microsoft.com/office/drawing/2014/main" id="{C3F22AE0-D282-4925-9604-9AC7DEBE16F5}"/>
              </a:ext>
            </a:extLst>
          </p:cNvPr>
          <p:cNvSpPr txBox="1"/>
          <p:nvPr/>
        </p:nvSpPr>
        <p:spPr>
          <a:xfrm>
            <a:off x="2832100" y="4984607"/>
            <a:ext cx="108077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2.</a:t>
            </a: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不需要酷炫的特效，而是一個感同身受的故事</a:t>
            </a:r>
          </a:p>
        </p:txBody>
      </p:sp>
      <p:sp>
        <p:nvSpPr>
          <p:cNvPr id="13" name="文字方塊 12">
            <a:extLst>
              <a:ext uri="{FF2B5EF4-FFF2-40B4-BE49-F238E27FC236}">
                <a16:creationId xmlns:a16="http://schemas.microsoft.com/office/drawing/2014/main" id="{E5295FA2-4BED-4AC3-B21E-27150F417059}"/>
              </a:ext>
            </a:extLst>
          </p:cNvPr>
          <p:cNvSpPr txBox="1"/>
          <p:nvPr/>
        </p:nvSpPr>
        <p:spPr>
          <a:xfrm>
            <a:off x="2832100" y="6421724"/>
            <a:ext cx="108077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3.</a:t>
            </a:r>
            <a:r>
              <a:rPr kumimoji="0" lang="zh-TW" altLang="en-US"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故事的結尾，給出經典的台詞及正面的能量或心靈雞湯</a:t>
            </a:r>
            <a:endParaRPr kumimoji="0" lang="en-US" altLang="zh-TW" sz="2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Tree>
    <p:extLst>
      <p:ext uri="{BB962C8B-B14F-4D97-AF65-F5344CB8AC3E}">
        <p14:creationId xmlns:p14="http://schemas.microsoft.com/office/powerpoint/2010/main" val="4403416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r>
              <a:rPr lang="zh-TW" altLang="en-US" dirty="0">
                <a:latin typeface="Arial" panose="020B0604020202020204" pitchFamily="34" charset="0"/>
                <a:cs typeface="Arial" panose="020B0604020202020204" pitchFamily="34" charset="0"/>
              </a:rPr>
              <a:t>客串</a:t>
            </a:r>
            <a:r>
              <a:rPr lang="en-US" altLang="zh-TW" dirty="0">
                <a:latin typeface="Arial" panose="020B0604020202020204" pitchFamily="34" charset="0"/>
                <a:cs typeface="Arial" panose="020B0604020202020204" pitchFamily="34" charset="0"/>
              </a:rPr>
              <a:t>:Po(</a:t>
            </a:r>
            <a:r>
              <a:rPr lang="zh-TW" altLang="en-US" dirty="0">
                <a:latin typeface="Arial" panose="020B0604020202020204" pitchFamily="34" charset="0"/>
                <a:cs typeface="Arial" panose="020B0604020202020204" pitchFamily="34" charset="0"/>
              </a:rPr>
              <a:t>祥哥</a:t>
            </a:r>
            <a:r>
              <a:rPr lang="en-US" altLang="zh-TW" dirty="0">
                <a:latin typeface="Arial" panose="020B0604020202020204" pitchFamily="34" charset="0"/>
                <a:cs typeface="Arial" panose="020B0604020202020204" pitchFamily="34" charset="0"/>
              </a:rPr>
              <a:t>)</a:t>
            </a:r>
            <a:endParaRPr lang="zh-TW" altLang="en-US" dirty="0">
              <a:latin typeface="Arial" panose="020B0604020202020204" pitchFamily="34" charset="0"/>
              <a:cs typeface="Arial" panose="020B0604020202020204" pitchFamily="34" charset="0"/>
            </a:endParaRPr>
          </a:p>
          <a:p>
            <a:endParaRPr lang="zh-TW" altLang="en-US" dirty="0"/>
          </a:p>
        </p:txBody>
      </p:sp>
      <p:sp>
        <p:nvSpPr>
          <p:cNvPr id="4" name="Text 1"/>
          <p:cNvSpPr/>
          <p:nvPr/>
        </p:nvSpPr>
        <p:spPr>
          <a:xfrm>
            <a:off x="833199" y="2856786"/>
            <a:ext cx="5332690" cy="833199"/>
          </a:xfrm>
          <a:prstGeom prst="rect">
            <a:avLst/>
          </a:prstGeom>
          <a:noFill/>
          <a:ln/>
        </p:spPr>
        <p:txBody>
          <a:bodyPr wrap="none" rtlCol="0" anchor="t"/>
          <a:lstStyle/>
          <a:p>
            <a:pPr marL="0" indent="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IMDb Top250</a:t>
            </a:r>
            <a:endParaRPr lang="en-US" sz="5249" dirty="0"/>
          </a:p>
        </p:txBody>
      </p:sp>
      <p:sp>
        <p:nvSpPr>
          <p:cNvPr id="5" name="Text 2"/>
          <p:cNvSpPr/>
          <p:nvPr/>
        </p:nvSpPr>
        <p:spPr>
          <a:xfrm>
            <a:off x="833199" y="4023241"/>
            <a:ext cx="7477601"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IMDb Top250 是IMDb用評分最高的電影排序的排行榜，它代表了全球觀眾心目中最好的電影。</a:t>
            </a:r>
            <a:endParaRPr lang="en-US" sz="1750" dirty="0"/>
          </a:p>
        </p:txBody>
      </p:sp>
      <p:sp>
        <p:nvSpPr>
          <p:cNvPr id="6" name="Shape 3"/>
          <p:cNvSpPr/>
          <p:nvPr/>
        </p:nvSpPr>
        <p:spPr>
          <a:xfrm>
            <a:off x="833199" y="5000625"/>
            <a:ext cx="355402" cy="355402"/>
          </a:xfrm>
          <a:prstGeom prst="roundRect">
            <a:avLst>
              <a:gd name="adj" fmla="val 25726039"/>
            </a:avLst>
          </a:prstGeom>
          <a:noFill/>
          <a:ln w="7620">
            <a:solidFill>
              <a:srgbClr val="FFFFFF"/>
            </a:solidFill>
            <a:prstDash val="solid"/>
          </a:ln>
        </p:spPr>
      </p:sp>
      <p:pic>
        <p:nvPicPr>
          <p:cNvPr id="7" name="Image 1" descr="preencoded.png"/>
          <p:cNvPicPr>
            <a:picLocks noChangeAspect="1"/>
          </p:cNvPicPr>
          <p:nvPr/>
        </p:nvPicPr>
        <p:blipFill>
          <a:blip r:embed="rId4"/>
          <a:stretch>
            <a:fillRect/>
          </a:stretch>
        </p:blipFill>
        <p:spPr>
          <a:xfrm>
            <a:off x="840819" y="5008245"/>
            <a:ext cx="340162" cy="340162"/>
          </a:xfrm>
          <a:prstGeom prst="rect">
            <a:avLst/>
          </a:prstGeom>
        </p:spPr>
      </p:pic>
      <p:sp>
        <p:nvSpPr>
          <p:cNvPr id="8" name="Text 4"/>
          <p:cNvSpPr/>
          <p:nvPr/>
        </p:nvSpPr>
        <p:spPr>
          <a:xfrm>
            <a:off x="1299685" y="4983956"/>
            <a:ext cx="3132465" cy="388858"/>
          </a:xfrm>
          <a:prstGeom prst="rect">
            <a:avLst/>
          </a:prstGeom>
          <a:noFill/>
          <a:ln/>
        </p:spPr>
        <p:txBody>
          <a:bodyPr wrap="none" rtlCol="0" anchor="t"/>
          <a:lstStyle/>
          <a:p>
            <a:pPr>
              <a:lnSpc>
                <a:spcPts val="3062"/>
              </a:lnSpc>
            </a:pPr>
            <a:r>
              <a:rPr lang="en-US" sz="2187" b="1" dirty="0">
                <a:solidFill>
                  <a:srgbClr val="272525"/>
                </a:solidFill>
                <a:latin typeface="Arial" panose="020B0604020202020204" pitchFamily="34" charset="0"/>
                <a:ea typeface="Eudoxus Sans" pitchFamily="34" charset="-122"/>
                <a:cs typeface="Arial" panose="020B0604020202020204" pitchFamily="34" charset="0"/>
              </a:rPr>
              <a:t>by </a:t>
            </a:r>
            <a:r>
              <a:rPr lang="en-US" altLang="zh-TW" sz="2187" b="1" dirty="0" err="1">
                <a:solidFill>
                  <a:srgbClr val="272525"/>
                </a:solidFill>
                <a:latin typeface="Arial" panose="020B0604020202020204" pitchFamily="34" charset="0"/>
                <a:ea typeface="Eudoxus Sans" pitchFamily="34" charset="-122"/>
                <a:cs typeface="Arial" panose="020B0604020202020204" pitchFamily="34" charset="0"/>
              </a:rPr>
              <a:t>Laa-Laa</a:t>
            </a:r>
            <a:r>
              <a:rPr lang="en-US" sz="2187" b="1" dirty="0">
                <a:solidFill>
                  <a:srgbClr val="272525"/>
                </a:solidFill>
                <a:latin typeface="Arial" panose="020B0604020202020204" pitchFamily="34" charset="0"/>
                <a:ea typeface="Eudoxus Sans" pitchFamily="34" charset="-122"/>
                <a:cs typeface="Arial" panose="020B0604020202020204" pitchFamily="34" charset="0"/>
              </a:rPr>
              <a:t>,</a:t>
            </a:r>
            <a:r>
              <a:rPr lang="en-US" altLang="zh-TW" sz="2187" b="1" dirty="0">
                <a:solidFill>
                  <a:srgbClr val="272525"/>
                </a:solidFill>
                <a:latin typeface="Arial" panose="020B0604020202020204" pitchFamily="34" charset="0"/>
                <a:ea typeface="Eudoxus Sans" pitchFamily="34" charset="-122"/>
                <a:cs typeface="Arial" panose="020B0604020202020204" pitchFamily="34" charset="0"/>
              </a:rPr>
              <a:t> </a:t>
            </a:r>
            <a:r>
              <a:rPr lang="en-US" altLang="zh-TW" sz="2187" b="1" dirty="0" err="1">
                <a:solidFill>
                  <a:srgbClr val="272525"/>
                </a:solidFill>
                <a:latin typeface="Arial" panose="020B0604020202020204" pitchFamily="34" charset="0"/>
                <a:ea typeface="Eudoxus Sans" pitchFamily="34" charset="-122"/>
                <a:cs typeface="Arial" panose="020B0604020202020204" pitchFamily="34" charset="0"/>
              </a:rPr>
              <a:t>Dipsy</a:t>
            </a:r>
            <a:r>
              <a:rPr lang="en-US" sz="2187" b="1" dirty="0">
                <a:solidFill>
                  <a:srgbClr val="272525"/>
                </a:solidFill>
                <a:latin typeface="Arial" panose="020B0604020202020204" pitchFamily="34" charset="0"/>
                <a:ea typeface="Eudoxus Sans" pitchFamily="34" charset="-122"/>
                <a:cs typeface="Arial" panose="020B0604020202020204" pitchFamily="34" charset="0"/>
              </a:rPr>
              <a:t>,</a:t>
            </a:r>
            <a:r>
              <a:rPr lang="en-US" altLang="zh-TW" sz="2187" b="1" dirty="0">
                <a:solidFill>
                  <a:srgbClr val="272525"/>
                </a:solidFill>
                <a:latin typeface="Arial" panose="020B0604020202020204" pitchFamily="34" charset="0"/>
                <a:ea typeface="Eudoxus Sans" pitchFamily="34" charset="-122"/>
                <a:cs typeface="Arial" panose="020B0604020202020204" pitchFamily="34" charset="0"/>
              </a:rPr>
              <a:t> </a:t>
            </a:r>
            <a:r>
              <a:rPr lang="en-US" altLang="zh-TW" sz="2187" b="1" dirty="0" err="1">
                <a:solidFill>
                  <a:srgbClr val="272525"/>
                </a:solidFill>
                <a:latin typeface="Arial" panose="020B0604020202020204" pitchFamily="34" charset="0"/>
                <a:ea typeface="Eudoxus Sans" pitchFamily="34" charset="-122"/>
                <a:cs typeface="Arial" panose="020B0604020202020204" pitchFamily="34" charset="0"/>
              </a:rPr>
              <a:t>Tinky</a:t>
            </a:r>
            <a:r>
              <a:rPr lang="en-US" altLang="zh-TW" sz="2187" b="1" dirty="0">
                <a:solidFill>
                  <a:srgbClr val="272525"/>
                </a:solidFill>
                <a:latin typeface="Arial" panose="020B0604020202020204" pitchFamily="34" charset="0"/>
                <a:ea typeface="Eudoxus Sans" pitchFamily="34" charset="-122"/>
                <a:cs typeface="Arial" panose="020B0604020202020204" pitchFamily="34" charset="0"/>
              </a:rPr>
              <a:t> </a:t>
            </a:r>
            <a:r>
              <a:rPr lang="en-US" altLang="zh-TW" sz="2187" b="1" dirty="0" err="1">
                <a:solidFill>
                  <a:srgbClr val="272525"/>
                </a:solidFill>
                <a:latin typeface="Arial" panose="020B0604020202020204" pitchFamily="34" charset="0"/>
                <a:ea typeface="Eudoxus Sans" pitchFamily="34" charset="-122"/>
                <a:cs typeface="Arial" panose="020B0604020202020204" pitchFamily="34" charset="0"/>
              </a:rPr>
              <a:t>Winky</a:t>
            </a:r>
            <a:endParaRPr lang="en-US" sz="2187" b="1" dirty="0">
              <a:solidFill>
                <a:srgbClr val="272525"/>
              </a:solidFill>
              <a:latin typeface="Arial" panose="020B0604020202020204" pitchFamily="34" charset="0"/>
              <a:ea typeface="Eudoxus Sans" pitchFamily="34" charset="-122"/>
              <a:cs typeface="Arial" panose="020B0604020202020204" pitchFamily="34" charset="0"/>
            </a:endParaRPr>
          </a:p>
        </p:txBody>
      </p:sp>
      <p:pic>
        <p:nvPicPr>
          <p:cNvPr id="9" name="Image 2" descr="preencoded.png"/>
          <p:cNvPicPr>
            <a:picLocks noChangeAspect="1"/>
          </p:cNvPicPr>
          <p:nvPr/>
        </p:nvPicPr>
        <p:blipFill>
          <a:blip r:embed="rId5"/>
          <a:stretch>
            <a:fillRect/>
          </a:stretch>
        </p:blipFill>
        <p:spPr>
          <a:xfrm>
            <a:off x="8896574" y="0"/>
            <a:ext cx="5733826" cy="8229600"/>
          </a:xfrm>
          <a:prstGeom prst="rect">
            <a:avLst/>
          </a:prstGeom>
        </p:spPr>
      </p:pic>
      <p:sp>
        <p:nvSpPr>
          <p:cNvPr id="10" name="文字方塊 9"/>
          <p:cNvSpPr txBox="1"/>
          <p:nvPr/>
        </p:nvSpPr>
        <p:spPr>
          <a:xfrm>
            <a:off x="3338623" y="6362105"/>
            <a:ext cx="3242930" cy="769441"/>
          </a:xfrm>
          <a:prstGeom prst="rect">
            <a:avLst/>
          </a:prstGeom>
          <a:noFill/>
        </p:spPr>
        <p:txBody>
          <a:bodyPr wrap="square" rtlCol="0">
            <a:spAutoFit/>
          </a:bodyPr>
          <a:lstStyle/>
          <a:p>
            <a:r>
              <a:rPr lang="zh-TW" altLang="en-US" sz="4400" b="1" dirty="0">
                <a:latin typeface="標楷體" panose="03000509000000000000" pitchFamily="65" charset="-120"/>
                <a:ea typeface="標楷體" panose="03000509000000000000" pitchFamily="65" charset="-120"/>
              </a:rPr>
              <a:t>謝謝觀賞</a:t>
            </a:r>
          </a:p>
        </p:txBody>
      </p:sp>
    </p:spTree>
    <p:extLst>
      <p:ext uri="{BB962C8B-B14F-4D97-AF65-F5344CB8AC3E}">
        <p14:creationId xmlns:p14="http://schemas.microsoft.com/office/powerpoint/2010/main" val="37122839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656987"/>
            <a:ext cx="562356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什麼是IMDb Rating？</a:t>
            </a:r>
            <a:endParaRPr lang="en-US" sz="4374" dirty="0"/>
          </a:p>
        </p:txBody>
      </p:sp>
      <p:sp>
        <p:nvSpPr>
          <p:cNvPr id="5" name="Shape 2"/>
          <p:cNvSpPr/>
          <p:nvPr/>
        </p:nvSpPr>
        <p:spPr>
          <a:xfrm>
            <a:off x="2349103" y="1795701"/>
            <a:ext cx="44410" cy="5776793"/>
          </a:xfrm>
          <a:prstGeom prst="rect">
            <a:avLst/>
          </a:prstGeom>
          <a:solidFill>
            <a:srgbClr val="99DDFF"/>
          </a:solidFill>
          <a:ln/>
        </p:spPr>
      </p:sp>
      <p:sp>
        <p:nvSpPr>
          <p:cNvPr id="6" name="Shape 3"/>
          <p:cNvSpPr/>
          <p:nvPr/>
        </p:nvSpPr>
        <p:spPr>
          <a:xfrm>
            <a:off x="2621220" y="2197001"/>
            <a:ext cx="777597" cy="44410"/>
          </a:xfrm>
          <a:prstGeom prst="rect">
            <a:avLst/>
          </a:prstGeom>
          <a:solidFill>
            <a:srgbClr val="99DDFF"/>
          </a:solidFill>
          <a:ln/>
        </p:spPr>
      </p:sp>
      <p:sp>
        <p:nvSpPr>
          <p:cNvPr id="7" name="Shape 4"/>
          <p:cNvSpPr/>
          <p:nvPr/>
        </p:nvSpPr>
        <p:spPr>
          <a:xfrm>
            <a:off x="2121277" y="1969294"/>
            <a:ext cx="499943" cy="499943"/>
          </a:xfrm>
          <a:prstGeom prst="roundRect">
            <a:avLst>
              <a:gd name="adj" fmla="val 20000"/>
            </a:avLst>
          </a:prstGeom>
          <a:solidFill>
            <a:srgbClr val="CCEEFF"/>
          </a:solidFill>
          <a:ln w="13811">
            <a:solidFill>
              <a:srgbClr val="99DDFF"/>
            </a:solidFill>
            <a:prstDash val="solid"/>
          </a:ln>
        </p:spPr>
      </p:sp>
      <p:sp>
        <p:nvSpPr>
          <p:cNvPr id="8" name="Text 5"/>
          <p:cNvSpPr/>
          <p:nvPr/>
        </p:nvSpPr>
        <p:spPr>
          <a:xfrm>
            <a:off x="2302609" y="2010966"/>
            <a:ext cx="13716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6"/>
          <p:cNvSpPr/>
          <p:nvPr/>
        </p:nvSpPr>
        <p:spPr>
          <a:xfrm>
            <a:off x="3593306" y="2017871"/>
            <a:ext cx="2221944"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用戶評分</a:t>
            </a:r>
            <a:endParaRPr lang="en-US" sz="2187" dirty="0"/>
          </a:p>
        </p:txBody>
      </p:sp>
      <p:sp>
        <p:nvSpPr>
          <p:cNvPr id="10" name="Text 7"/>
          <p:cNvSpPr/>
          <p:nvPr/>
        </p:nvSpPr>
        <p:spPr>
          <a:xfrm>
            <a:off x="3593306" y="2587228"/>
            <a:ext cx="8999101"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IMDb評分是由用戶通過投票進行的，可以從1到10分進行評分。</a:t>
            </a:r>
            <a:endParaRPr lang="en-US" sz="1750" dirty="0"/>
          </a:p>
        </p:txBody>
      </p:sp>
      <p:sp>
        <p:nvSpPr>
          <p:cNvPr id="11" name="Shape 8"/>
          <p:cNvSpPr/>
          <p:nvPr/>
        </p:nvSpPr>
        <p:spPr>
          <a:xfrm>
            <a:off x="2621220" y="4196655"/>
            <a:ext cx="777597" cy="44410"/>
          </a:xfrm>
          <a:prstGeom prst="rect">
            <a:avLst/>
          </a:prstGeom>
          <a:solidFill>
            <a:srgbClr val="99DDFF"/>
          </a:solidFill>
          <a:ln/>
        </p:spPr>
      </p:sp>
      <p:sp>
        <p:nvSpPr>
          <p:cNvPr id="12" name="Shape 9"/>
          <p:cNvSpPr/>
          <p:nvPr/>
        </p:nvSpPr>
        <p:spPr>
          <a:xfrm>
            <a:off x="2121277" y="3968948"/>
            <a:ext cx="499943" cy="499943"/>
          </a:xfrm>
          <a:prstGeom prst="roundRect">
            <a:avLst>
              <a:gd name="adj" fmla="val 20000"/>
            </a:avLst>
          </a:prstGeom>
          <a:solidFill>
            <a:srgbClr val="CCEEFF"/>
          </a:solidFill>
          <a:ln w="13811">
            <a:solidFill>
              <a:srgbClr val="99DDFF"/>
            </a:solidFill>
            <a:prstDash val="solid"/>
          </a:ln>
        </p:spPr>
      </p:sp>
      <p:sp>
        <p:nvSpPr>
          <p:cNvPr id="13" name="Text 10"/>
          <p:cNvSpPr/>
          <p:nvPr/>
        </p:nvSpPr>
        <p:spPr>
          <a:xfrm>
            <a:off x="2275939" y="4010620"/>
            <a:ext cx="19050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4" name="Text 11"/>
          <p:cNvSpPr/>
          <p:nvPr/>
        </p:nvSpPr>
        <p:spPr>
          <a:xfrm>
            <a:off x="3593306" y="4017526"/>
            <a:ext cx="2221944"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評分方法</a:t>
            </a:r>
            <a:endParaRPr lang="en-US" sz="2187" dirty="0"/>
          </a:p>
        </p:txBody>
      </p:sp>
      <p:sp>
        <p:nvSpPr>
          <p:cNvPr id="15" name="Text 12"/>
          <p:cNvSpPr/>
          <p:nvPr/>
        </p:nvSpPr>
        <p:spPr>
          <a:xfrm>
            <a:off x="3593306" y="4586883"/>
            <a:ext cx="8999101"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IMDb會使用加權平均數算出電影的評分，進行評分的用戶數量越多，評分越準確。</a:t>
            </a:r>
            <a:endParaRPr lang="en-US" sz="1750" dirty="0"/>
          </a:p>
        </p:txBody>
      </p:sp>
      <p:sp>
        <p:nvSpPr>
          <p:cNvPr id="16" name="Shape 13"/>
          <p:cNvSpPr/>
          <p:nvPr/>
        </p:nvSpPr>
        <p:spPr>
          <a:xfrm>
            <a:off x="2621220" y="6196310"/>
            <a:ext cx="777597" cy="44410"/>
          </a:xfrm>
          <a:prstGeom prst="rect">
            <a:avLst/>
          </a:prstGeom>
          <a:solidFill>
            <a:srgbClr val="99DDFF"/>
          </a:solidFill>
          <a:ln/>
        </p:spPr>
      </p:sp>
      <p:sp>
        <p:nvSpPr>
          <p:cNvPr id="17" name="Shape 14"/>
          <p:cNvSpPr/>
          <p:nvPr/>
        </p:nvSpPr>
        <p:spPr>
          <a:xfrm>
            <a:off x="2121277" y="5968603"/>
            <a:ext cx="499943" cy="499943"/>
          </a:xfrm>
          <a:prstGeom prst="roundRect">
            <a:avLst>
              <a:gd name="adj" fmla="val 20000"/>
            </a:avLst>
          </a:prstGeom>
          <a:solidFill>
            <a:srgbClr val="CCEEFF"/>
          </a:solidFill>
          <a:ln w="13811">
            <a:solidFill>
              <a:srgbClr val="99DDFF"/>
            </a:solidFill>
            <a:prstDash val="solid"/>
          </a:ln>
        </p:spPr>
      </p:sp>
      <p:sp>
        <p:nvSpPr>
          <p:cNvPr id="18" name="Text 15"/>
          <p:cNvSpPr/>
          <p:nvPr/>
        </p:nvSpPr>
        <p:spPr>
          <a:xfrm>
            <a:off x="2272129" y="6010275"/>
            <a:ext cx="19812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9" name="Text 16"/>
          <p:cNvSpPr/>
          <p:nvPr/>
        </p:nvSpPr>
        <p:spPr>
          <a:xfrm>
            <a:off x="3593306" y="6017181"/>
            <a:ext cx="2221944"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特色</a:t>
            </a:r>
            <a:endParaRPr lang="en-US" sz="2187" dirty="0"/>
          </a:p>
        </p:txBody>
      </p:sp>
      <p:sp>
        <p:nvSpPr>
          <p:cNvPr id="20" name="Text 17"/>
          <p:cNvSpPr/>
          <p:nvPr/>
        </p:nvSpPr>
        <p:spPr>
          <a:xfrm>
            <a:off x="3593306" y="6586538"/>
            <a:ext cx="8999101"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IMDb提供良好的用戶評分系統，讓人們更容易找到優秀的電影。</a:t>
            </a:r>
            <a:endParaRPr lang="en-US" sz="17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392555"/>
            <a:ext cx="924306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Top250中的電影是如何評選而出的？</a:t>
            </a:r>
            <a:endParaRPr lang="en-US" sz="4374" dirty="0"/>
          </a:p>
        </p:txBody>
      </p:sp>
      <p:pic>
        <p:nvPicPr>
          <p:cNvPr id="5" name="Image 1" descr="preencoded.png"/>
          <p:cNvPicPr>
            <a:picLocks noChangeAspect="1"/>
          </p:cNvPicPr>
          <p:nvPr/>
        </p:nvPicPr>
        <p:blipFill>
          <a:blip r:embed="rId4"/>
          <a:stretch>
            <a:fillRect/>
          </a:stretch>
        </p:blipFill>
        <p:spPr>
          <a:xfrm>
            <a:off x="2037993" y="2531269"/>
            <a:ext cx="3295888" cy="2036921"/>
          </a:xfrm>
          <a:prstGeom prst="rect">
            <a:avLst/>
          </a:prstGeom>
        </p:spPr>
      </p:pic>
      <p:sp>
        <p:nvSpPr>
          <p:cNvPr id="6" name="Text 2"/>
          <p:cNvSpPr/>
          <p:nvPr/>
        </p:nvSpPr>
        <p:spPr>
          <a:xfrm>
            <a:off x="2037993" y="4845844"/>
            <a:ext cx="2221944"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公正評選</a:t>
            </a:r>
            <a:endParaRPr lang="en-US" sz="2187" dirty="0"/>
          </a:p>
        </p:txBody>
      </p:sp>
      <p:sp>
        <p:nvSpPr>
          <p:cNvPr id="7" name="Text 3"/>
          <p:cNvSpPr/>
          <p:nvPr/>
        </p:nvSpPr>
        <p:spPr>
          <a:xfrm>
            <a:off x="2037993" y="5415201"/>
            <a:ext cx="3295888" cy="1066205"/>
          </a:xfrm>
          <a:prstGeom prst="rect">
            <a:avLst/>
          </a:prstGeom>
          <a:noFill/>
          <a:ln/>
        </p:spPr>
        <p:txBody>
          <a:bodyPr wrap="square" rtlCol="0" anchor="t"/>
          <a:lstStyle/>
          <a:p>
            <a:pPr marL="0" indent="0" algn="l">
              <a:lnSpc>
                <a:spcPts val="2799"/>
              </a:lnSpc>
              <a:buNone/>
            </a:pPr>
            <a:r>
              <a:rPr lang="en-US" sz="1750" dirty="0" err="1">
                <a:solidFill>
                  <a:srgbClr val="272525"/>
                </a:solidFill>
                <a:latin typeface="Eudoxus Sans" pitchFamily="34" charset="0"/>
                <a:ea typeface="Eudoxus Sans" pitchFamily="34" charset="-122"/>
                <a:cs typeface="Eudoxus Sans" pitchFamily="34" charset="-120"/>
              </a:rPr>
              <a:t>IMDb會將所有符合條件的電影進行評選，並通過複雜的公式進行最終的排名篩選</a:t>
            </a:r>
            <a:r>
              <a:rPr lang="en-US" sz="1750" dirty="0">
                <a:solidFill>
                  <a:srgbClr val="272525"/>
                </a:solidFill>
                <a:latin typeface="Eudoxus Sans" pitchFamily="34" charset="0"/>
                <a:ea typeface="Eudoxus Sans" pitchFamily="34" charset="-122"/>
                <a:cs typeface="Eudoxus Sans" pitchFamily="34" charset="-120"/>
              </a:rPr>
              <a:t>。</a:t>
            </a:r>
            <a:endParaRPr lang="en-US" sz="1750" dirty="0"/>
          </a:p>
        </p:txBody>
      </p:sp>
      <p:pic>
        <p:nvPicPr>
          <p:cNvPr id="8" name="Image 2" descr="preencoded.png"/>
          <p:cNvPicPr>
            <a:picLocks noChangeAspect="1"/>
          </p:cNvPicPr>
          <p:nvPr/>
        </p:nvPicPr>
        <p:blipFill>
          <a:blip r:embed="rId5"/>
          <a:stretch>
            <a:fillRect/>
          </a:stretch>
        </p:blipFill>
        <p:spPr>
          <a:xfrm>
            <a:off x="5667137" y="2531269"/>
            <a:ext cx="3296007" cy="2037040"/>
          </a:xfrm>
          <a:prstGeom prst="rect">
            <a:avLst/>
          </a:prstGeom>
        </p:spPr>
      </p:pic>
      <p:sp>
        <p:nvSpPr>
          <p:cNvPr id="9" name="Text 4"/>
          <p:cNvSpPr/>
          <p:nvPr/>
        </p:nvSpPr>
        <p:spPr>
          <a:xfrm>
            <a:off x="5667137" y="4845963"/>
            <a:ext cx="2221944"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殊榮體現</a:t>
            </a:r>
            <a:endParaRPr lang="en-US" sz="2187" dirty="0"/>
          </a:p>
        </p:txBody>
      </p:sp>
      <p:sp>
        <p:nvSpPr>
          <p:cNvPr id="10" name="Text 5"/>
          <p:cNvSpPr/>
          <p:nvPr/>
        </p:nvSpPr>
        <p:spPr>
          <a:xfrm>
            <a:off x="5667137" y="5415320"/>
            <a:ext cx="3296007"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入選Top250的電影通常會在成就和專業水準上獲得多方面的肯定和殊榮，如金球獎、奧斯卡獎等。</a:t>
            </a:r>
            <a:endParaRPr lang="en-US" sz="1750" dirty="0"/>
          </a:p>
        </p:txBody>
      </p:sp>
      <p:pic>
        <p:nvPicPr>
          <p:cNvPr id="11" name="Image 3" descr="preencoded.png"/>
          <p:cNvPicPr>
            <a:picLocks noChangeAspect="1"/>
          </p:cNvPicPr>
          <p:nvPr/>
        </p:nvPicPr>
        <p:blipFill>
          <a:blip r:embed="rId6"/>
          <a:stretch>
            <a:fillRect/>
          </a:stretch>
        </p:blipFill>
        <p:spPr>
          <a:xfrm>
            <a:off x="9296400" y="2531269"/>
            <a:ext cx="3296007" cy="2037040"/>
          </a:xfrm>
          <a:prstGeom prst="rect">
            <a:avLst/>
          </a:prstGeom>
        </p:spPr>
      </p:pic>
      <p:sp>
        <p:nvSpPr>
          <p:cNvPr id="12" name="Text 6"/>
          <p:cNvSpPr/>
          <p:nvPr/>
        </p:nvSpPr>
        <p:spPr>
          <a:xfrm>
            <a:off x="9296400" y="4845963"/>
            <a:ext cx="2221944"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深受歡迎</a:t>
            </a:r>
            <a:endParaRPr lang="en-US" sz="2187" dirty="0"/>
          </a:p>
        </p:txBody>
      </p:sp>
      <p:sp>
        <p:nvSpPr>
          <p:cNvPr id="13" name="Text 7"/>
          <p:cNvSpPr/>
          <p:nvPr/>
        </p:nvSpPr>
        <p:spPr>
          <a:xfrm>
            <a:off x="9296400" y="5415320"/>
            <a:ext cx="3296007"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入選Top250的電影不僅在專業評論家中評價非常高，還深受大眾歡迎。</a:t>
            </a: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7F0F9"/>
        </a:solidFill>
        <a:effectLst/>
      </p:bgPr>
    </p:bg>
    <p:spTree>
      <p:nvGrpSpPr>
        <p:cNvPr id="1" name=""/>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2164" y="1502974"/>
            <a:ext cx="8730337" cy="6269425"/>
          </a:xfrm>
          <a:prstGeom prst="rect">
            <a:avLst/>
          </a:prstGeom>
        </p:spPr>
      </p:pic>
      <p:grpSp>
        <p:nvGrpSpPr>
          <p:cNvPr id="3" name="群組 2">
            <a:extLst>
              <a:ext uri="{FF2B5EF4-FFF2-40B4-BE49-F238E27FC236}">
                <a16:creationId xmlns:a16="http://schemas.microsoft.com/office/drawing/2014/main" id="{3DFCC923-0DD2-4E8A-8615-16E1F52E5144}"/>
              </a:ext>
            </a:extLst>
          </p:cNvPr>
          <p:cNvGrpSpPr/>
          <p:nvPr/>
        </p:nvGrpSpPr>
        <p:grpSpPr>
          <a:xfrm>
            <a:off x="4222377" y="274769"/>
            <a:ext cx="4727985" cy="796065"/>
            <a:chOff x="4222377" y="274769"/>
            <a:chExt cx="4727985" cy="796065"/>
          </a:xfrm>
        </p:grpSpPr>
        <p:sp>
          <p:nvSpPr>
            <p:cNvPr id="4" name="六邊形 3">
              <a:extLst>
                <a:ext uri="{FF2B5EF4-FFF2-40B4-BE49-F238E27FC236}">
                  <a16:creationId xmlns:a16="http://schemas.microsoft.com/office/drawing/2014/main" id="{9FCE79E6-5420-4EBD-8CC6-9903D7FE4501}"/>
                </a:ext>
              </a:extLst>
            </p:cNvPr>
            <p:cNvSpPr/>
            <p:nvPr/>
          </p:nvSpPr>
          <p:spPr>
            <a:xfrm>
              <a:off x="4222377" y="274769"/>
              <a:ext cx="4727985" cy="796065"/>
            </a:xfrm>
            <a:prstGeom prst="hexagon">
              <a:avLst/>
            </a:prstGeom>
            <a:solidFill>
              <a:schemeClr val="accent4"/>
            </a:solidFill>
            <a:ln>
              <a:noFill/>
            </a:ln>
            <a:scene3d>
              <a:camera prst="orthographicFront"/>
              <a:lightRig rig="threePt" dir="t"/>
            </a:scene3d>
            <a:sp3d>
              <a:bevelT w="133350" h="95250"/>
              <a:bevelB w="317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27C34E31-BAFD-4940-A198-665F54FA43F6}"/>
                </a:ext>
              </a:extLst>
            </p:cNvPr>
            <p:cNvSpPr txBox="1"/>
            <p:nvPr/>
          </p:nvSpPr>
          <p:spPr>
            <a:xfrm>
              <a:off x="5048028" y="380413"/>
              <a:ext cx="3106270" cy="584775"/>
            </a:xfrm>
            <a:prstGeom prst="rect">
              <a:avLst/>
            </a:prstGeom>
            <a:noFill/>
          </p:spPr>
          <p:txBody>
            <a:bodyPr wrap="square" rtlCol="0">
              <a:spAutoFit/>
            </a:bodyPr>
            <a:lstStyle/>
            <a:p>
              <a:pPr algn="ctr"/>
              <a:r>
                <a:rPr lang="zh-TW" altLang="en-US" sz="3200" dirty="0">
                  <a:latin typeface="標楷體" panose="03000509000000000000" pitchFamily="65" charset="-120"/>
                  <a:ea typeface="標楷體" panose="03000509000000000000" pitchFamily="65" charset="-120"/>
                </a:rPr>
                <a:t>分級制度</a:t>
              </a:r>
            </a:p>
          </p:txBody>
        </p:sp>
      </p:grpSp>
    </p:spTree>
    <p:extLst>
      <p:ext uri="{BB962C8B-B14F-4D97-AF65-F5344CB8AC3E}">
        <p14:creationId xmlns:p14="http://schemas.microsoft.com/office/powerpoint/2010/main" val="6159686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3DFCC923-0DD2-4E8A-8615-16E1F52E5144}"/>
              </a:ext>
            </a:extLst>
          </p:cNvPr>
          <p:cNvGrpSpPr/>
          <p:nvPr/>
        </p:nvGrpSpPr>
        <p:grpSpPr>
          <a:xfrm>
            <a:off x="4222377" y="274769"/>
            <a:ext cx="4727985" cy="796065"/>
            <a:chOff x="4222377" y="274769"/>
            <a:chExt cx="4727985" cy="796065"/>
          </a:xfrm>
        </p:grpSpPr>
        <p:sp>
          <p:nvSpPr>
            <p:cNvPr id="5" name="六邊形 4">
              <a:extLst>
                <a:ext uri="{FF2B5EF4-FFF2-40B4-BE49-F238E27FC236}">
                  <a16:creationId xmlns:a16="http://schemas.microsoft.com/office/drawing/2014/main" id="{9FCE79E6-5420-4EBD-8CC6-9903D7FE4501}"/>
                </a:ext>
              </a:extLst>
            </p:cNvPr>
            <p:cNvSpPr/>
            <p:nvPr/>
          </p:nvSpPr>
          <p:spPr>
            <a:xfrm>
              <a:off x="4222377" y="274769"/>
              <a:ext cx="4727985" cy="796065"/>
            </a:xfrm>
            <a:prstGeom prst="hexagon">
              <a:avLst/>
            </a:prstGeom>
            <a:solidFill>
              <a:schemeClr val="accent4"/>
            </a:solidFill>
            <a:ln>
              <a:noFill/>
            </a:ln>
            <a:scene3d>
              <a:camera prst="orthographicFront"/>
              <a:lightRig rig="threePt" dir="t"/>
            </a:scene3d>
            <a:sp3d>
              <a:bevelT w="133350" h="95250"/>
              <a:bevelB w="317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27C34E31-BAFD-4940-A198-665F54FA43F6}"/>
                </a:ext>
              </a:extLst>
            </p:cNvPr>
            <p:cNvSpPr txBox="1"/>
            <p:nvPr/>
          </p:nvSpPr>
          <p:spPr>
            <a:xfrm>
              <a:off x="5048028" y="380413"/>
              <a:ext cx="3106270" cy="584775"/>
            </a:xfrm>
            <a:prstGeom prst="rect">
              <a:avLst/>
            </a:prstGeom>
            <a:noFill/>
          </p:spPr>
          <p:txBody>
            <a:bodyPr wrap="square" rtlCol="0">
              <a:spAutoFit/>
            </a:bodyPr>
            <a:lstStyle/>
            <a:p>
              <a:pPr algn="ctr"/>
              <a:r>
                <a:rPr lang="zh-TW" altLang="en-US" sz="3200" dirty="0">
                  <a:latin typeface="標楷體" panose="03000509000000000000" pitchFamily="65" charset="-120"/>
                  <a:ea typeface="標楷體" panose="03000509000000000000" pitchFamily="65" charset="-120"/>
                </a:rPr>
                <a:t>爬蟲</a:t>
              </a:r>
              <a:r>
                <a:rPr lang="zh-TW" altLang="en-US" sz="3200" dirty="0" smtClean="0">
                  <a:latin typeface="標楷體" panose="03000509000000000000" pitchFamily="65" charset="-120"/>
                  <a:ea typeface="標楷體" panose="03000509000000000000" pitchFamily="65" charset="-120"/>
                </a:rPr>
                <a:t>程式碼</a:t>
              </a:r>
              <a:endParaRPr lang="en-US" altLang="zh-TW" sz="3200" dirty="0" smtClean="0">
                <a:latin typeface="標楷體" panose="03000509000000000000" pitchFamily="65" charset="-120"/>
                <a:ea typeface="標楷體" panose="03000509000000000000" pitchFamily="65" charset="-120"/>
              </a:endParaRPr>
            </a:p>
          </p:txBody>
        </p:sp>
      </p:grpSp>
      <p:pic>
        <p:nvPicPr>
          <p:cNvPr id="8" name="圖片 7"/>
          <p:cNvPicPr>
            <a:picLocks noChangeAspect="1"/>
          </p:cNvPicPr>
          <p:nvPr/>
        </p:nvPicPr>
        <p:blipFill>
          <a:blip r:embed="rId3"/>
          <a:stretch>
            <a:fillRect/>
          </a:stretch>
        </p:blipFill>
        <p:spPr>
          <a:xfrm>
            <a:off x="905915" y="1138008"/>
            <a:ext cx="11916706" cy="6723730"/>
          </a:xfrm>
          <a:prstGeom prst="rect">
            <a:avLst/>
          </a:prstGeom>
        </p:spPr>
      </p:pic>
    </p:spTree>
    <p:extLst>
      <p:ext uri="{BB962C8B-B14F-4D97-AF65-F5344CB8AC3E}">
        <p14:creationId xmlns:p14="http://schemas.microsoft.com/office/powerpoint/2010/main" val="18305158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200072" y="655982"/>
            <a:ext cx="14100719" cy="6754911"/>
          </a:xfrm>
          <a:prstGeom prst="rect">
            <a:avLst/>
          </a:prstGeom>
        </p:spPr>
      </p:pic>
    </p:spTree>
    <p:extLst>
      <p:ext uri="{BB962C8B-B14F-4D97-AF65-F5344CB8AC3E}">
        <p14:creationId xmlns:p14="http://schemas.microsoft.com/office/powerpoint/2010/main" val="15102524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276447" y="2275369"/>
            <a:ext cx="13949916" cy="3742659"/>
          </a:xfrm>
          <a:prstGeom prst="rect">
            <a:avLst/>
          </a:prstGeom>
        </p:spPr>
      </p:pic>
    </p:spTree>
    <p:extLst>
      <p:ext uri="{BB962C8B-B14F-4D97-AF65-F5344CB8AC3E}">
        <p14:creationId xmlns:p14="http://schemas.microsoft.com/office/powerpoint/2010/main" val="21808421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graphicFrame>
        <p:nvGraphicFramePr>
          <p:cNvPr id="6" name="圖表 5">
            <a:extLst>
              <a:ext uri="{FF2B5EF4-FFF2-40B4-BE49-F238E27FC236}">
                <a16:creationId xmlns:a16="http://schemas.microsoft.com/office/drawing/2014/main" id="{9B7443CD-5F0B-4D11-B546-C8595E02810D}"/>
              </a:ext>
            </a:extLst>
          </p:cNvPr>
          <p:cNvGraphicFramePr>
            <a:graphicFrameLocks/>
          </p:cNvGraphicFramePr>
          <p:nvPr>
            <p:extLst>
              <p:ext uri="{D42A27DB-BD31-4B8C-83A1-F6EECF244321}">
                <p14:modId xmlns:p14="http://schemas.microsoft.com/office/powerpoint/2010/main" val="3912388721"/>
              </p:ext>
            </p:extLst>
          </p:nvPr>
        </p:nvGraphicFramePr>
        <p:xfrm>
          <a:off x="505610" y="1602889"/>
          <a:ext cx="13780546" cy="6018456"/>
        </p:xfrm>
        <a:graphic>
          <a:graphicData uri="http://schemas.openxmlformats.org/drawingml/2006/chart">
            <c:chart xmlns:c="http://schemas.openxmlformats.org/drawingml/2006/chart" xmlns:r="http://schemas.openxmlformats.org/officeDocument/2006/relationships" r:id="rId4"/>
          </a:graphicData>
        </a:graphic>
      </p:graphicFrame>
      <p:sp>
        <p:nvSpPr>
          <p:cNvPr id="7" name="矩形 6">
            <a:extLst>
              <a:ext uri="{FF2B5EF4-FFF2-40B4-BE49-F238E27FC236}">
                <a16:creationId xmlns:a16="http://schemas.microsoft.com/office/drawing/2014/main" id="{DE584F1F-BEB0-42BE-AF5A-3BE282B6B17E}"/>
              </a:ext>
            </a:extLst>
          </p:cNvPr>
          <p:cNvSpPr/>
          <p:nvPr/>
        </p:nvSpPr>
        <p:spPr>
          <a:xfrm>
            <a:off x="8950362" y="1237128"/>
            <a:ext cx="1731981" cy="63842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 name="群組 9">
            <a:extLst>
              <a:ext uri="{FF2B5EF4-FFF2-40B4-BE49-F238E27FC236}">
                <a16:creationId xmlns:a16="http://schemas.microsoft.com/office/drawing/2014/main" id="{3DFCC923-0DD2-4E8A-8615-16E1F52E5144}"/>
              </a:ext>
            </a:extLst>
          </p:cNvPr>
          <p:cNvGrpSpPr/>
          <p:nvPr/>
        </p:nvGrpSpPr>
        <p:grpSpPr>
          <a:xfrm>
            <a:off x="4222377" y="274769"/>
            <a:ext cx="4727985" cy="796065"/>
            <a:chOff x="4222377" y="274769"/>
            <a:chExt cx="4727985" cy="796065"/>
          </a:xfrm>
        </p:grpSpPr>
        <p:sp>
          <p:nvSpPr>
            <p:cNvPr id="8" name="六邊形 7">
              <a:extLst>
                <a:ext uri="{FF2B5EF4-FFF2-40B4-BE49-F238E27FC236}">
                  <a16:creationId xmlns:a16="http://schemas.microsoft.com/office/drawing/2014/main" id="{9FCE79E6-5420-4EBD-8CC6-9903D7FE4501}"/>
                </a:ext>
              </a:extLst>
            </p:cNvPr>
            <p:cNvSpPr/>
            <p:nvPr/>
          </p:nvSpPr>
          <p:spPr>
            <a:xfrm>
              <a:off x="4222377" y="274769"/>
              <a:ext cx="4727985" cy="796065"/>
            </a:xfrm>
            <a:prstGeom prst="hexagon">
              <a:avLst/>
            </a:prstGeom>
            <a:solidFill>
              <a:schemeClr val="accent4"/>
            </a:solidFill>
            <a:ln>
              <a:noFill/>
            </a:ln>
            <a:scene3d>
              <a:camera prst="orthographicFront"/>
              <a:lightRig rig="threePt" dir="t"/>
            </a:scene3d>
            <a:sp3d>
              <a:bevelT w="133350" h="95250"/>
              <a:bevelB w="317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27C34E31-BAFD-4940-A198-665F54FA43F6}"/>
                </a:ext>
              </a:extLst>
            </p:cNvPr>
            <p:cNvSpPr txBox="1"/>
            <p:nvPr/>
          </p:nvSpPr>
          <p:spPr>
            <a:xfrm>
              <a:off x="5048028" y="380413"/>
              <a:ext cx="3106270" cy="584775"/>
            </a:xfrm>
            <a:prstGeom prst="rect">
              <a:avLst/>
            </a:prstGeom>
            <a:noFill/>
          </p:spPr>
          <p:txBody>
            <a:bodyPr wrap="square" rtlCol="0">
              <a:spAutoFit/>
            </a:bodyPr>
            <a:lstStyle/>
            <a:p>
              <a:r>
                <a:rPr lang="zh-TW" altLang="en-US" sz="3200" dirty="0">
                  <a:latin typeface="標楷體" panose="03000509000000000000" pitchFamily="65" charset="-120"/>
                  <a:ea typeface="標楷體" panose="03000509000000000000" pitchFamily="65" charset="-120"/>
                </a:rPr>
                <a:t>各分級的評分數</a:t>
              </a:r>
            </a:p>
          </p:txBody>
        </p:sp>
      </p:grpSp>
    </p:spTree>
    <p:extLst>
      <p:ext uri="{BB962C8B-B14F-4D97-AF65-F5344CB8AC3E}">
        <p14:creationId xmlns:p14="http://schemas.microsoft.com/office/powerpoint/2010/main" val="4244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24" name="表格 23">
            <a:extLst>
              <a:ext uri="{FF2B5EF4-FFF2-40B4-BE49-F238E27FC236}">
                <a16:creationId xmlns:a16="http://schemas.microsoft.com/office/drawing/2014/main" id="{2CC49BA1-E1EC-4A39-882D-D83CCAF81C61}"/>
              </a:ext>
            </a:extLst>
          </p:cNvPr>
          <p:cNvGraphicFramePr>
            <a:graphicFrameLocks noGrp="1"/>
          </p:cNvGraphicFramePr>
          <p:nvPr>
            <p:extLst>
              <p:ext uri="{D42A27DB-BD31-4B8C-83A1-F6EECF244321}">
                <p14:modId xmlns:p14="http://schemas.microsoft.com/office/powerpoint/2010/main" val="3374515730"/>
              </p:ext>
            </p:extLst>
          </p:nvPr>
        </p:nvGraphicFramePr>
        <p:xfrm>
          <a:off x="1323190" y="1904104"/>
          <a:ext cx="11984019" cy="4181562"/>
        </p:xfrm>
        <a:graphic>
          <a:graphicData uri="http://schemas.openxmlformats.org/drawingml/2006/table">
            <a:tbl>
              <a:tblPr/>
              <a:tblGrid>
                <a:gridCol w="1171371">
                  <a:extLst>
                    <a:ext uri="{9D8B030D-6E8A-4147-A177-3AD203B41FA5}">
                      <a16:colId xmlns:a16="http://schemas.microsoft.com/office/drawing/2014/main" val="2956843490"/>
                    </a:ext>
                  </a:extLst>
                </a:gridCol>
                <a:gridCol w="1377994">
                  <a:extLst>
                    <a:ext uri="{9D8B030D-6E8A-4147-A177-3AD203B41FA5}">
                      <a16:colId xmlns:a16="http://schemas.microsoft.com/office/drawing/2014/main" val="1514348680"/>
                    </a:ext>
                  </a:extLst>
                </a:gridCol>
                <a:gridCol w="1592516">
                  <a:extLst>
                    <a:ext uri="{9D8B030D-6E8A-4147-A177-3AD203B41FA5}">
                      <a16:colId xmlns:a16="http://schemas.microsoft.com/office/drawing/2014/main" val="973938595"/>
                    </a:ext>
                  </a:extLst>
                </a:gridCol>
                <a:gridCol w="1592516">
                  <a:extLst>
                    <a:ext uri="{9D8B030D-6E8A-4147-A177-3AD203B41FA5}">
                      <a16:colId xmlns:a16="http://schemas.microsoft.com/office/drawing/2014/main" val="2051344065"/>
                    </a:ext>
                  </a:extLst>
                </a:gridCol>
                <a:gridCol w="1592516">
                  <a:extLst>
                    <a:ext uri="{9D8B030D-6E8A-4147-A177-3AD203B41FA5}">
                      <a16:colId xmlns:a16="http://schemas.microsoft.com/office/drawing/2014/main" val="2830464348"/>
                    </a:ext>
                  </a:extLst>
                </a:gridCol>
                <a:gridCol w="1592516">
                  <a:extLst>
                    <a:ext uri="{9D8B030D-6E8A-4147-A177-3AD203B41FA5}">
                      <a16:colId xmlns:a16="http://schemas.microsoft.com/office/drawing/2014/main" val="2578336350"/>
                    </a:ext>
                  </a:extLst>
                </a:gridCol>
                <a:gridCol w="1592516">
                  <a:extLst>
                    <a:ext uri="{9D8B030D-6E8A-4147-A177-3AD203B41FA5}">
                      <a16:colId xmlns:a16="http://schemas.microsoft.com/office/drawing/2014/main" val="4228353078"/>
                    </a:ext>
                  </a:extLst>
                </a:gridCol>
                <a:gridCol w="1472074">
                  <a:extLst>
                    <a:ext uri="{9D8B030D-6E8A-4147-A177-3AD203B41FA5}">
                      <a16:colId xmlns:a16="http://schemas.microsoft.com/office/drawing/2014/main" val="798547000"/>
                    </a:ext>
                  </a:extLst>
                </a:gridCol>
              </a:tblGrid>
              <a:tr h="433669">
                <a:tc rowSpan="2" gridSpan="2">
                  <a:txBody>
                    <a:bodyPr/>
                    <a:lstStyle/>
                    <a:p>
                      <a:pPr algn="ctr" fontAlgn="b"/>
                      <a:endParaRPr lang="zh-TW" altLang="en-US" sz="1100" b="0" i="0" u="none" strike="noStrike" dirty="0">
                        <a:solidFill>
                          <a:srgbClr val="000000"/>
                        </a:solidFill>
                        <a:effectLst/>
                        <a:latin typeface="標楷體" panose="03000509000000000000" pitchFamily="65" charset="-120"/>
                        <a:ea typeface="標楷體" panose="03000509000000000000" pitchFamily="65"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rowSpan="2" hMerge="1">
                  <a:txBody>
                    <a:bodyPr/>
                    <a:lstStyle/>
                    <a:p>
                      <a:endParaRPr lang="zh-TW" altLang="en-US"/>
                    </a:p>
                  </a:txBody>
                  <a:tcPr/>
                </a:tc>
                <a:tc gridSpan="5">
                  <a:txBody>
                    <a:bodyPr/>
                    <a:lstStyle/>
                    <a:p>
                      <a:pPr algn="ctr" fontAlgn="b"/>
                      <a:r>
                        <a:rPr lang="zh-TW" altLang="en-US" sz="2400" b="0" i="0" u="none" strike="noStrike" dirty="0">
                          <a:solidFill>
                            <a:srgbClr val="000000"/>
                          </a:solidFill>
                          <a:effectLst/>
                          <a:latin typeface="標楷體" panose="03000509000000000000" pitchFamily="65" charset="-120"/>
                          <a:ea typeface="標楷體" panose="03000509000000000000" pitchFamily="65" charset="-120"/>
                        </a:rPr>
                        <a:t>電影投票數</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fontAlgn="b"/>
                      <a:endParaRPr lang="zh-TW" altLang="en-US" sz="2000" b="0" i="0" u="none" strike="noStrike" dirty="0">
                        <a:solidFill>
                          <a:srgbClr val="000000"/>
                        </a:solidFill>
                        <a:effectLst/>
                        <a:latin typeface="標楷體" panose="03000509000000000000" pitchFamily="65" charset="-120"/>
                        <a:ea typeface="標楷體" panose="03000509000000000000" pitchFamily="65"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fontAlgn="b"/>
                      <a:endParaRPr lang="zh-TW" altLang="en-US" sz="2000" b="0" i="0" u="none" strike="noStrike" dirty="0">
                        <a:solidFill>
                          <a:srgbClr val="000000"/>
                        </a:solidFill>
                        <a:effectLst/>
                        <a:latin typeface="標楷體" panose="03000509000000000000" pitchFamily="65" charset="-120"/>
                        <a:ea typeface="標楷體" panose="03000509000000000000" pitchFamily="65"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fontAlgn="b"/>
                      <a:endParaRPr lang="zh-TW" altLang="en-US" sz="2000" b="0" i="0" u="none" strike="noStrike" dirty="0">
                        <a:solidFill>
                          <a:srgbClr val="000000"/>
                        </a:solidFill>
                        <a:effectLst/>
                        <a:latin typeface="標楷體" panose="03000509000000000000" pitchFamily="65" charset="-120"/>
                        <a:ea typeface="標楷體" panose="03000509000000000000" pitchFamily="65"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fontAlgn="b"/>
                      <a:endParaRPr lang="zh-TW" altLang="en-US" sz="2000" b="0" i="0" u="none" strike="noStrike" dirty="0">
                        <a:solidFill>
                          <a:srgbClr val="000000"/>
                        </a:solidFill>
                        <a:effectLst/>
                        <a:latin typeface="標楷體" panose="03000509000000000000" pitchFamily="65" charset="-120"/>
                        <a:ea typeface="標楷體" panose="03000509000000000000" pitchFamily="65"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TW" altLang="en-US" sz="2000" b="0" i="0" u="none" strike="noStrike" dirty="0">
                          <a:solidFill>
                            <a:srgbClr val="000000"/>
                          </a:solidFill>
                          <a:effectLst/>
                          <a:latin typeface="標楷體" panose="03000509000000000000" pitchFamily="65" charset="-120"/>
                          <a:ea typeface="標楷體" panose="03000509000000000000" pitchFamily="65" charset="-120"/>
                        </a:rPr>
                        <a:t>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654392"/>
                  </a:ext>
                </a:extLst>
              </a:tr>
              <a:tr h="440666">
                <a:tc gridSpan="2" vMerge="1">
                  <a:txBody>
                    <a:bodyPr/>
                    <a:lstStyle/>
                    <a:p>
                      <a:endParaRPr lang="zh-TW" altLang="en-US"/>
                    </a:p>
                  </a:txBody>
                  <a:tcPr/>
                </a:tc>
                <a:tc hMerge="1" vMerge="1">
                  <a:txBody>
                    <a:bodyPr/>
                    <a:lstStyle/>
                    <a:p>
                      <a:endParaRPr lang="zh-TW" altLang="en-US"/>
                    </a:p>
                  </a:txBody>
                  <a:tcPr/>
                </a:tc>
                <a:tc>
                  <a:txBody>
                    <a:bodyPr/>
                    <a:lstStyle/>
                    <a:p>
                      <a:pPr algn="ctr" fontAlgn="b"/>
                      <a:r>
                        <a:rPr lang="zh-TW" altLang="en-US" sz="2400" b="0" i="0" u="none" strike="noStrike" dirty="0">
                          <a:solidFill>
                            <a:srgbClr val="000000"/>
                          </a:solidFill>
                          <a:effectLst/>
                          <a:latin typeface="標楷體" panose="03000509000000000000" pitchFamily="65" charset="-120"/>
                          <a:ea typeface="標楷體" panose="03000509000000000000" pitchFamily="65" charset="-120"/>
                        </a:rPr>
                        <a:t>最少</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endParaRPr lang="zh-TW" altLang="en-US" sz="2000" b="0" i="0" u="none" strike="noStrike" dirty="0">
                        <a:solidFill>
                          <a:srgbClr val="000000"/>
                        </a:solidFill>
                        <a:effectLst/>
                        <a:latin typeface="標楷體" panose="03000509000000000000" pitchFamily="65" charset="-120"/>
                        <a:ea typeface="標楷體" panose="03000509000000000000" pitchFamily="65" charset="-120"/>
                      </a:endParaRPr>
                    </a:p>
                    <a:p>
                      <a:pPr algn="ctr" fontAlgn="b"/>
                      <a:r>
                        <a:rPr lang="zh-TW" altLang="en-US" sz="2000" b="0" i="0" u="none" strike="noStrike" dirty="0">
                          <a:solidFill>
                            <a:srgbClr val="000000"/>
                          </a:solidFill>
                          <a:effectLst/>
                          <a:latin typeface="標楷體" panose="03000509000000000000" pitchFamily="65" charset="-120"/>
                          <a:ea typeface="標楷體" panose="03000509000000000000" pitchFamily="65" charset="-120"/>
                        </a:rPr>
                        <a:t>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fontAlgn="b"/>
                      <a:endParaRPr lang="zh-TW" altLang="en-US" sz="2000" b="0" i="0" u="none" strike="noStrike" dirty="0">
                        <a:solidFill>
                          <a:srgbClr val="000000"/>
                        </a:solidFill>
                        <a:effectLst/>
                        <a:latin typeface="標楷體" panose="03000509000000000000" pitchFamily="65" charset="-120"/>
                        <a:ea typeface="標楷體" panose="03000509000000000000" pitchFamily="65"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fontAlgn="b"/>
                      <a:endParaRPr lang="zh-TW" altLang="en-US" sz="2000" b="0" i="0" u="none" strike="noStrike" dirty="0">
                        <a:solidFill>
                          <a:srgbClr val="000000"/>
                        </a:solidFill>
                        <a:effectLst/>
                        <a:latin typeface="標楷體" panose="03000509000000000000" pitchFamily="65" charset="-120"/>
                        <a:ea typeface="標楷體" panose="03000509000000000000" pitchFamily="65"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TW" altLang="en-US" sz="2400" b="0" i="0" u="none" strike="noStrike" dirty="0">
                          <a:solidFill>
                            <a:srgbClr val="000000"/>
                          </a:solidFill>
                          <a:effectLst/>
                          <a:latin typeface="標楷體" panose="03000509000000000000" pitchFamily="65" charset="-120"/>
                          <a:ea typeface="標楷體" panose="03000509000000000000" pitchFamily="65" charset="-120"/>
                        </a:rPr>
                        <a:t>最多</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TW" altLang="en-US" sz="2000" b="0" i="0" u="none" strike="noStrike" dirty="0">
                          <a:solidFill>
                            <a:srgbClr val="000000"/>
                          </a:solidFill>
                          <a:effectLst/>
                          <a:latin typeface="標楷體" panose="03000509000000000000" pitchFamily="65" charset="-120"/>
                          <a:ea typeface="標楷體" panose="03000509000000000000" pitchFamily="65" charset="-120"/>
                        </a:rPr>
                        <a:t>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113851"/>
                  </a:ext>
                </a:extLst>
              </a:tr>
              <a:tr h="447239">
                <a:tc gridSpan="2">
                  <a:txBody>
                    <a:bodyPr/>
                    <a:lstStyle/>
                    <a:p>
                      <a:pPr algn="ctr" fontAlgn="b"/>
                      <a:r>
                        <a:rPr lang="zh-TW" altLang="en-US" sz="2400" b="0" i="0" u="none" strike="noStrike" dirty="0">
                          <a:solidFill>
                            <a:srgbClr val="000000"/>
                          </a:solidFill>
                          <a:effectLst/>
                          <a:latin typeface="標楷體" panose="03000509000000000000" pitchFamily="65" charset="-120"/>
                          <a:ea typeface="標楷體" panose="03000509000000000000" pitchFamily="65" charset="-120"/>
                        </a:rPr>
                        <a:t>電影評分</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fontAlgn="b"/>
                      <a:endParaRPr lang="zh-TW" altLang="en-US" sz="1200" b="0" i="0" u="none" strike="noStrike" dirty="0">
                        <a:solidFill>
                          <a:srgbClr val="000000"/>
                        </a:solidFill>
                        <a:effectLst/>
                        <a:latin typeface="Arial" panose="020B0604020202020204" pitchFamily="34" charset="0"/>
                        <a:ea typeface="新細明體" panose="02020500000000000000" pitchFamily="18" charset="-12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200" b="0" i="0" u="none" strike="noStrike" dirty="0">
                          <a:solidFill>
                            <a:srgbClr val="000000"/>
                          </a:solidFill>
                          <a:effectLst/>
                          <a:latin typeface="Arial" panose="020B0604020202020204" pitchFamily="34" charset="0"/>
                          <a:ea typeface="新細明體" panose="02020500000000000000" pitchFamily="18" charset="-12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fontAlgn="b"/>
                      <a:r>
                        <a:rPr lang="en-US" altLang="zh-TW" sz="2200" b="0" i="0" u="none" strike="noStrike" dirty="0">
                          <a:solidFill>
                            <a:srgbClr val="000000"/>
                          </a:solidFill>
                          <a:effectLst/>
                          <a:latin typeface="Arial" panose="020B0604020202020204" pitchFamily="34" charset="0"/>
                          <a:ea typeface="新細明體" panose="02020500000000000000" pitchFamily="18" charset="-12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fontAlgn="b"/>
                      <a:r>
                        <a:rPr lang="en-US" altLang="zh-TW" sz="2200" b="0" i="0" u="none" strike="noStrike" dirty="0">
                          <a:solidFill>
                            <a:srgbClr val="000000"/>
                          </a:solidFill>
                          <a:effectLst/>
                          <a:latin typeface="Arial" panose="020B0604020202020204" pitchFamily="34" charset="0"/>
                          <a:ea typeface="新細明體" panose="02020500000000000000" pitchFamily="18" charset="-12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fontAlgn="b"/>
                      <a:r>
                        <a:rPr lang="en-US" altLang="zh-TW" sz="2200" b="0" i="0" u="none" strike="noStrike" dirty="0">
                          <a:solidFill>
                            <a:srgbClr val="000000"/>
                          </a:solidFill>
                          <a:effectLst/>
                          <a:latin typeface="Arial" panose="020B0604020202020204" pitchFamily="34" charset="0"/>
                          <a:ea typeface="新細明體" panose="02020500000000000000" pitchFamily="18" charset="-12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fontAlgn="b"/>
                      <a:r>
                        <a:rPr lang="en-US" altLang="zh-TW" sz="2200" b="0" i="0" u="none" strike="noStrike" dirty="0">
                          <a:solidFill>
                            <a:srgbClr val="000000"/>
                          </a:solidFill>
                          <a:effectLst/>
                          <a:latin typeface="Arial" panose="020B0604020202020204" pitchFamily="34" charset="0"/>
                          <a:ea typeface="新細明體" panose="02020500000000000000" pitchFamily="18" charset="-12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fontAlgn="b"/>
                      <a:r>
                        <a:rPr lang="zh-TW" altLang="en-US" sz="2000" b="0" i="0" u="none" strike="noStrike" dirty="0">
                          <a:solidFill>
                            <a:srgbClr val="000000"/>
                          </a:solidFill>
                          <a:effectLst/>
                          <a:latin typeface="標楷體" panose="03000509000000000000" pitchFamily="65" charset="-120"/>
                          <a:ea typeface="標楷體" panose="03000509000000000000" pitchFamily="65" charset="-120"/>
                        </a:rPr>
                        <a:t>總計</a:t>
                      </a:r>
                      <a:endParaRPr lang="zh-TW" altLang="en-US" sz="2000" b="0" i="0" u="none" strike="noStrike" dirty="0">
                        <a:solidFill>
                          <a:srgbClr val="000000"/>
                        </a:solidFill>
                        <a:effectLst/>
                        <a:latin typeface="Arial" panose="020B0604020202020204" pitchFamily="34" charset="0"/>
                        <a:ea typeface="新細明體" panose="02020500000000000000" pitchFamily="18"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475448"/>
                  </a:ext>
                </a:extLst>
              </a:tr>
              <a:tr h="447239">
                <a:tc>
                  <a:txBody>
                    <a:bodyPr/>
                    <a:lstStyle/>
                    <a:p>
                      <a:pPr algn="ctr" fontAlgn="b"/>
                      <a:r>
                        <a:rPr lang="zh-TW" altLang="en-US" sz="2400" b="0" i="0" u="none" strike="noStrike" dirty="0">
                          <a:solidFill>
                            <a:srgbClr val="000000"/>
                          </a:solidFill>
                          <a:effectLst/>
                          <a:latin typeface="標楷體" panose="03000509000000000000" pitchFamily="65" charset="-120"/>
                          <a:ea typeface="標楷體" panose="03000509000000000000" pitchFamily="65" charset="-120"/>
                        </a:rPr>
                        <a:t>最低</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200" b="0" i="0" u="none" strike="noStrike" dirty="0">
                          <a:solidFill>
                            <a:srgbClr val="000000"/>
                          </a:solidFill>
                          <a:effectLst/>
                          <a:latin typeface="Arial" panose="020B0604020202020204" pitchFamily="34" charset="0"/>
                          <a:ea typeface="新細明體" panose="02020500000000000000" pitchFamily="18" charset="-12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38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000" b="0" i="0" u="none" strike="noStrike" dirty="0">
                          <a:solidFill>
                            <a:srgbClr val="000000"/>
                          </a:solidFill>
                          <a:effectLst/>
                          <a:latin typeface="Arial" panose="020B0604020202020204" pitchFamily="34" charset="0"/>
                          <a:ea typeface="新細明體" panose="02020500000000000000" pitchFamily="18" charset="-120"/>
                        </a:rPr>
                        <a:t>50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38343931"/>
                  </a:ext>
                </a:extLst>
              </a:tr>
              <a:tr h="447239">
                <a:tc rowSpan="3">
                  <a:txBody>
                    <a:bodyPr/>
                    <a:lstStyle/>
                    <a:p>
                      <a:pPr algn="ctr" fontAlgn="b"/>
                      <a:r>
                        <a:rPr lang="zh-TW" altLang="en-US" sz="2000" b="0" i="0" u="none" strike="noStrike" dirty="0">
                          <a:solidFill>
                            <a:srgbClr val="000000"/>
                          </a:solidFill>
                          <a:effectLst/>
                          <a:latin typeface="標楷體" panose="03000509000000000000" pitchFamily="65" charset="-120"/>
                          <a:ea typeface="標楷體" panose="03000509000000000000" pitchFamily="65" charset="-120"/>
                        </a:rPr>
                        <a:t>　</a:t>
                      </a:r>
                    </a:p>
                    <a:p>
                      <a:pPr algn="ctr" fontAlgn="b"/>
                      <a:r>
                        <a:rPr lang="zh-TW" altLang="en-US" sz="2000" b="0" i="0" u="none" strike="noStrike" dirty="0">
                          <a:solidFill>
                            <a:srgbClr val="000000"/>
                          </a:solidFill>
                          <a:effectLst/>
                          <a:latin typeface="標楷體" panose="03000509000000000000" pitchFamily="65" charset="-120"/>
                          <a:ea typeface="標楷體" panose="03000509000000000000" pitchFamily="65" charset="-120"/>
                        </a:rPr>
                        <a:t>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200" b="0" i="0" u="none" strike="noStrike" dirty="0">
                          <a:solidFill>
                            <a:srgbClr val="000000"/>
                          </a:solidFill>
                          <a:effectLst/>
                          <a:latin typeface="Arial" panose="020B0604020202020204" pitchFamily="34" charset="0"/>
                          <a:ea typeface="新細明體" panose="02020500000000000000" pitchFamily="18" charset="-12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32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000" b="0" i="0" u="none" strike="noStrike" dirty="0">
                          <a:solidFill>
                            <a:srgbClr val="000000"/>
                          </a:solidFill>
                          <a:effectLst/>
                          <a:latin typeface="Arial" panose="020B0604020202020204" pitchFamily="34" charset="0"/>
                          <a:ea typeface="新細明體" panose="02020500000000000000" pitchFamily="18" charset="-120"/>
                        </a:rPr>
                        <a:t>50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3643464"/>
                  </a:ext>
                </a:extLst>
              </a:tr>
              <a:tr h="447239">
                <a:tc vMerge="1">
                  <a:txBody>
                    <a:bodyPr/>
                    <a:lstStyle/>
                    <a:p>
                      <a:pPr algn="ctr" fontAlgn="b"/>
                      <a:endParaRPr lang="zh-TW" altLang="en-US" sz="2000" b="0" i="0" u="none" strike="noStrike" dirty="0">
                        <a:solidFill>
                          <a:srgbClr val="000000"/>
                        </a:solidFill>
                        <a:effectLst/>
                        <a:latin typeface="標楷體" panose="03000509000000000000" pitchFamily="65" charset="-120"/>
                        <a:ea typeface="標楷體" panose="03000509000000000000" pitchFamily="65"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200" b="0" i="0" u="none" strike="noStrike" dirty="0">
                          <a:solidFill>
                            <a:srgbClr val="000000"/>
                          </a:solidFill>
                          <a:effectLst/>
                          <a:latin typeface="Arial" panose="020B0604020202020204" pitchFamily="34" charset="0"/>
                          <a:ea typeface="新細明體" panose="02020500000000000000" pitchFamily="18" charset="-12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27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000" b="0" i="0" u="none" strike="noStrike" dirty="0">
                          <a:solidFill>
                            <a:srgbClr val="000000"/>
                          </a:solidFill>
                          <a:effectLst/>
                          <a:latin typeface="Arial" panose="020B0604020202020204" pitchFamily="34" charset="0"/>
                          <a:ea typeface="新細明體" panose="02020500000000000000" pitchFamily="18" charset="-120"/>
                        </a:rPr>
                        <a:t>50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98088257"/>
                  </a:ext>
                </a:extLst>
              </a:tr>
              <a:tr h="447239">
                <a:tc vMerge="1">
                  <a:txBody>
                    <a:bodyPr/>
                    <a:lstStyle/>
                    <a:p>
                      <a:pPr algn="ctr" fontAlgn="b"/>
                      <a:endParaRPr lang="zh-TW" altLang="en-US" sz="2000" b="0" i="0" u="none" strike="noStrike" dirty="0">
                        <a:solidFill>
                          <a:srgbClr val="000000"/>
                        </a:solidFill>
                        <a:effectLst/>
                        <a:latin typeface="標楷體" panose="03000509000000000000" pitchFamily="65" charset="-120"/>
                        <a:ea typeface="標楷體" panose="03000509000000000000" pitchFamily="65"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200" b="0" i="0" u="none" strike="noStrike" dirty="0">
                          <a:solidFill>
                            <a:srgbClr val="000000"/>
                          </a:solidFill>
                          <a:effectLst/>
                          <a:latin typeface="Arial" panose="020B0604020202020204" pitchFamily="34" charset="0"/>
                          <a:ea typeface="新細明體" panose="02020500000000000000" pitchFamily="18" charset="-12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25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000" b="0" i="0" u="none" strike="noStrike" dirty="0">
                          <a:solidFill>
                            <a:srgbClr val="000000"/>
                          </a:solidFill>
                          <a:effectLst/>
                          <a:latin typeface="Arial" panose="020B0604020202020204" pitchFamily="34" charset="0"/>
                          <a:ea typeface="新細明體" panose="02020500000000000000" pitchFamily="18" charset="-120"/>
                        </a:rPr>
                        <a:t>50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7554639"/>
                  </a:ext>
                </a:extLst>
              </a:tr>
              <a:tr h="447239">
                <a:tc>
                  <a:txBody>
                    <a:bodyPr/>
                    <a:lstStyle/>
                    <a:p>
                      <a:pPr algn="ctr" fontAlgn="b"/>
                      <a:r>
                        <a:rPr lang="zh-TW" altLang="en-US" sz="2400" b="0" i="0" u="none" strike="noStrike" dirty="0">
                          <a:solidFill>
                            <a:srgbClr val="000000"/>
                          </a:solidFill>
                          <a:effectLst/>
                          <a:latin typeface="標楷體" panose="03000509000000000000" pitchFamily="65" charset="-120"/>
                          <a:ea typeface="標楷體" panose="03000509000000000000" pitchFamily="65" charset="-120"/>
                        </a:rPr>
                        <a:t>最高</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200" b="0" i="0" u="none" strike="noStrike" dirty="0">
                          <a:solidFill>
                            <a:srgbClr val="000000"/>
                          </a:solidFill>
                          <a:effectLst/>
                          <a:latin typeface="Arial" panose="020B0604020202020204" pitchFamily="34" charset="0"/>
                          <a:ea typeface="新細明體" panose="02020500000000000000" pitchFamily="18" charset="-12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14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400" b="0" i="0" u="none" strike="noStrike" dirty="0">
                          <a:solidFill>
                            <a:srgbClr val="000000"/>
                          </a:solidFill>
                          <a:effectLst/>
                          <a:latin typeface="Arial" panose="020B0604020202020204" pitchFamily="34" charset="0"/>
                          <a:ea typeface="新細明體" panose="02020500000000000000" pitchFamily="18" charset="-12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000" b="0" i="0" u="none" strike="noStrike" dirty="0">
                          <a:solidFill>
                            <a:srgbClr val="000000"/>
                          </a:solidFill>
                          <a:effectLst/>
                          <a:latin typeface="Arial" panose="020B0604020202020204" pitchFamily="34" charset="0"/>
                          <a:ea typeface="新細明體" panose="02020500000000000000" pitchFamily="18" charset="-120"/>
                        </a:rPr>
                        <a:t>50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7134356"/>
                  </a:ext>
                </a:extLst>
              </a:tr>
              <a:tr h="447239">
                <a:tc>
                  <a:txBody>
                    <a:bodyPr/>
                    <a:lstStyle/>
                    <a:p>
                      <a:pPr algn="ctr" fontAlgn="b"/>
                      <a:r>
                        <a:rPr lang="zh-TW" altLang="en-US" sz="2000" b="0" i="0" u="none" strike="noStrike" dirty="0">
                          <a:solidFill>
                            <a:srgbClr val="000000"/>
                          </a:solidFill>
                          <a:effectLst/>
                          <a:latin typeface="標楷體" panose="03000509000000000000" pitchFamily="65" charset="-120"/>
                          <a:ea typeface="標楷體" panose="03000509000000000000" pitchFamily="65" charset="-120"/>
                        </a:rPr>
                        <a:t>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TW" altLang="en-US" sz="2000" b="0" i="0" u="none" strike="noStrike" dirty="0">
                          <a:solidFill>
                            <a:srgbClr val="000000"/>
                          </a:solidFill>
                          <a:effectLst/>
                          <a:latin typeface="標楷體" panose="03000509000000000000" pitchFamily="65" charset="-120"/>
                          <a:ea typeface="標楷體" panose="03000509000000000000" pitchFamily="65" charset="-120"/>
                        </a:rPr>
                        <a:t>總計</a:t>
                      </a:r>
                      <a:endParaRPr lang="zh-TW" altLang="en-US" sz="2000" b="0" i="0" u="none" strike="noStrike" dirty="0">
                        <a:solidFill>
                          <a:srgbClr val="000000"/>
                        </a:solidFill>
                        <a:effectLst/>
                        <a:latin typeface="Arial" panose="020B0604020202020204" pitchFamily="34" charset="0"/>
                        <a:ea typeface="新細明體" panose="02020500000000000000" pitchFamily="18" charset="-12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000" b="0" i="0" u="none" strike="noStrike" dirty="0">
                          <a:solidFill>
                            <a:srgbClr val="000000"/>
                          </a:solidFill>
                          <a:effectLst/>
                          <a:latin typeface="Arial" panose="020B0604020202020204" pitchFamily="34" charset="0"/>
                          <a:ea typeface="新細明體" panose="02020500000000000000" pitchFamily="18" charset="-120"/>
                        </a:rPr>
                        <a:t>130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000" b="0" i="0" u="none" strike="noStrike" dirty="0">
                          <a:solidFill>
                            <a:srgbClr val="000000"/>
                          </a:solidFill>
                          <a:effectLst/>
                          <a:latin typeface="Arial" panose="020B0604020202020204" pitchFamily="34" charset="0"/>
                          <a:ea typeface="新細明體" panose="02020500000000000000" pitchFamily="18" charset="-120"/>
                        </a:rPr>
                        <a:t>76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000" b="0" i="0" u="none" strike="noStrike" dirty="0">
                          <a:solidFill>
                            <a:srgbClr val="000000"/>
                          </a:solidFill>
                          <a:effectLst/>
                          <a:latin typeface="Arial" panose="020B0604020202020204" pitchFamily="34" charset="0"/>
                          <a:ea typeface="新細明體" panose="02020500000000000000" pitchFamily="18" charset="-120"/>
                        </a:rPr>
                        <a:t>30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000" b="0" i="0" u="none" strike="noStrike" dirty="0">
                          <a:solidFill>
                            <a:srgbClr val="000000"/>
                          </a:solidFill>
                          <a:effectLst/>
                          <a:latin typeface="Arial" panose="020B0604020202020204" pitchFamily="34" charset="0"/>
                          <a:ea typeface="新細明體" panose="02020500000000000000" pitchFamily="18" charset="-120"/>
                        </a:rPr>
                        <a:t>11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000" b="0" i="0" u="none" strike="noStrike" dirty="0">
                          <a:solidFill>
                            <a:srgbClr val="000000"/>
                          </a:solidFill>
                          <a:effectLst/>
                          <a:latin typeface="Arial" panose="020B0604020202020204" pitchFamily="34" charset="0"/>
                          <a:ea typeface="新細明體" panose="02020500000000000000" pitchFamily="18" charset="-12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TW" sz="2000" b="0" i="0" u="none" strike="noStrike" dirty="0">
                          <a:solidFill>
                            <a:srgbClr val="000000"/>
                          </a:solidFill>
                          <a:effectLst/>
                          <a:latin typeface="Arial" panose="020B0604020202020204" pitchFamily="34" charset="0"/>
                          <a:ea typeface="新細明體" panose="02020500000000000000" pitchFamily="18" charset="-120"/>
                        </a:rPr>
                        <a:t>250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6224925"/>
                  </a:ext>
                </a:extLst>
              </a:tr>
            </a:tbl>
          </a:graphicData>
        </a:graphic>
      </p:graphicFrame>
      <p:cxnSp>
        <p:nvCxnSpPr>
          <p:cNvPr id="26" name="直線單箭頭接點 25">
            <a:extLst>
              <a:ext uri="{FF2B5EF4-FFF2-40B4-BE49-F238E27FC236}">
                <a16:creationId xmlns:a16="http://schemas.microsoft.com/office/drawing/2014/main" id="{3617EA3E-3ABA-4B9E-9A62-47DD3BCEF164}"/>
              </a:ext>
            </a:extLst>
          </p:cNvPr>
          <p:cNvCxnSpPr/>
          <p:nvPr/>
        </p:nvCxnSpPr>
        <p:spPr>
          <a:xfrm>
            <a:off x="6207160" y="2652701"/>
            <a:ext cx="346396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62F956B5-E15B-4A4F-85FF-555BD0A456B4}"/>
              </a:ext>
            </a:extLst>
          </p:cNvPr>
          <p:cNvCxnSpPr>
            <a:cxnSpLocks/>
          </p:cNvCxnSpPr>
          <p:nvPr/>
        </p:nvCxnSpPr>
        <p:spPr>
          <a:xfrm rot="5400000">
            <a:off x="1396443" y="4514090"/>
            <a:ext cx="1044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BFAC83C7-F6DD-4F94-BF7C-A99535782493}"/>
              </a:ext>
            </a:extLst>
          </p:cNvPr>
          <p:cNvSpPr/>
          <p:nvPr/>
        </p:nvSpPr>
        <p:spPr>
          <a:xfrm>
            <a:off x="3861996" y="3388660"/>
            <a:ext cx="1624403" cy="4733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A7C64858-10B4-46BA-ACB2-A4E20DE471D4}"/>
              </a:ext>
            </a:extLst>
          </p:cNvPr>
          <p:cNvSpPr/>
          <p:nvPr/>
        </p:nvSpPr>
        <p:spPr>
          <a:xfrm>
            <a:off x="10221558" y="5176222"/>
            <a:ext cx="1624403" cy="4733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30" name="群組 29">
            <a:extLst>
              <a:ext uri="{FF2B5EF4-FFF2-40B4-BE49-F238E27FC236}">
                <a16:creationId xmlns:a16="http://schemas.microsoft.com/office/drawing/2014/main" id="{0F5BEF59-8724-489A-8468-F67F867AA5F4}"/>
              </a:ext>
            </a:extLst>
          </p:cNvPr>
          <p:cNvGrpSpPr/>
          <p:nvPr/>
        </p:nvGrpSpPr>
        <p:grpSpPr>
          <a:xfrm>
            <a:off x="4857078" y="335708"/>
            <a:ext cx="4727985" cy="796065"/>
            <a:chOff x="4222377" y="274769"/>
            <a:chExt cx="4727985" cy="796065"/>
          </a:xfrm>
        </p:grpSpPr>
        <p:sp>
          <p:nvSpPr>
            <p:cNvPr id="31" name="六邊形 30">
              <a:extLst>
                <a:ext uri="{FF2B5EF4-FFF2-40B4-BE49-F238E27FC236}">
                  <a16:creationId xmlns:a16="http://schemas.microsoft.com/office/drawing/2014/main" id="{BB401873-4FE0-4DED-8B37-FB0482DD8B0D}"/>
                </a:ext>
              </a:extLst>
            </p:cNvPr>
            <p:cNvSpPr/>
            <p:nvPr/>
          </p:nvSpPr>
          <p:spPr>
            <a:xfrm>
              <a:off x="4222377" y="274769"/>
              <a:ext cx="4727985" cy="796065"/>
            </a:xfrm>
            <a:prstGeom prst="hexagon">
              <a:avLst/>
            </a:prstGeom>
            <a:solidFill>
              <a:schemeClr val="accent4"/>
            </a:solidFill>
            <a:ln>
              <a:noFill/>
            </a:ln>
            <a:scene3d>
              <a:camera prst="orthographicFront"/>
              <a:lightRig rig="threePt" dir="t"/>
            </a:scene3d>
            <a:sp3d>
              <a:bevelT w="133350" h="95250"/>
              <a:bevelB w="317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B79FB3E7-CC22-4CFD-A09C-0410FC41C034}"/>
                </a:ext>
              </a:extLst>
            </p:cNvPr>
            <p:cNvSpPr txBox="1"/>
            <p:nvPr/>
          </p:nvSpPr>
          <p:spPr>
            <a:xfrm>
              <a:off x="4647304" y="380413"/>
              <a:ext cx="40018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分級及評分交叉分析</a:t>
              </a:r>
            </a:p>
          </p:txBody>
        </p:sp>
      </p:grpSp>
      <p:sp>
        <p:nvSpPr>
          <p:cNvPr id="4" name="文字方塊 3">
            <a:extLst>
              <a:ext uri="{FF2B5EF4-FFF2-40B4-BE49-F238E27FC236}">
                <a16:creationId xmlns:a16="http://schemas.microsoft.com/office/drawing/2014/main" id="{C48DBB2B-362B-45F6-AB23-CFA907A040F9}"/>
              </a:ext>
            </a:extLst>
          </p:cNvPr>
          <p:cNvSpPr txBox="1"/>
          <p:nvPr/>
        </p:nvSpPr>
        <p:spPr>
          <a:xfrm>
            <a:off x="1323191" y="6557468"/>
            <a:ext cx="4883970" cy="1015663"/>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電影評分：</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代表</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8.0-8.1</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的評分</a:t>
            </a: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2</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代表</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8.2-8.3</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的評分</a:t>
            </a: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3</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代表</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8.4-8.5</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的評分</a:t>
            </a:r>
          </a:p>
        </p:txBody>
      </p:sp>
      <p:sp>
        <p:nvSpPr>
          <p:cNvPr id="13" name="文字方塊 12">
            <a:extLst>
              <a:ext uri="{FF2B5EF4-FFF2-40B4-BE49-F238E27FC236}">
                <a16:creationId xmlns:a16="http://schemas.microsoft.com/office/drawing/2014/main" id="{11DA8813-4332-41F1-B79C-2A516D3D1B68}"/>
              </a:ext>
            </a:extLst>
          </p:cNvPr>
          <p:cNvSpPr txBox="1"/>
          <p:nvPr/>
        </p:nvSpPr>
        <p:spPr>
          <a:xfrm>
            <a:off x="7197844" y="6557467"/>
            <a:ext cx="6109365" cy="1015663"/>
          </a:xfrm>
          <a:prstGeom prst="rect">
            <a:avLst/>
          </a:prstGeom>
          <a:noFill/>
          <a:ln w="38100">
            <a:solidFill>
              <a:srgbClr val="FF0000"/>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電影投票數：</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代表 </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35,890-585,365 </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的投票數</a:t>
            </a: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2</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代表 </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585,366-1,134,841</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的投票數</a:t>
            </a: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3</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代表 </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1,134,842-1,684,317</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的投票數</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a:t>
            </a:r>
            <a:endPar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Tree>
    <p:extLst>
      <p:ext uri="{BB962C8B-B14F-4D97-AF65-F5344CB8AC3E}">
        <p14:creationId xmlns:p14="http://schemas.microsoft.com/office/powerpoint/2010/main" val="204262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afterEffect">
                                  <p:stCondLst>
                                    <p:cond delay="0"/>
                                  </p:stCondLst>
                                  <p:childTnLst>
                                    <p:set>
                                      <p:cBhvr>
                                        <p:cTn id="6" dur="1" fill="hold">
                                          <p:stCondLst>
                                            <p:cond delay="0"/>
                                          </p:stCondLst>
                                        </p:cTn>
                                        <p:tgtEl>
                                          <p:spTgt spid="2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barn(inVertical)">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arn(inVertical)">
                                      <p:cBhvr>
                                        <p:cTn id="16" dur="500"/>
                                        <p:tgtEl>
                                          <p:spTgt spid="29"/>
                                        </p:tgtEl>
                                      </p:cBhvr>
                                    </p:animEffect>
                                  </p:childTnLst>
                                </p:cTn>
                              </p:par>
                              <p:par>
                                <p:cTn id="17" presetID="10" presetClass="exit" presetSubtype="0" fill="hold" grpId="1" nodeType="withEffect">
                                  <p:stCondLst>
                                    <p:cond delay="0"/>
                                  </p:stCondLst>
                                  <p:childTnLst>
                                    <p:animEffect transition="out" filter="fade">
                                      <p:cBhvr>
                                        <p:cTn id="18" dur="500"/>
                                        <p:tgtEl>
                                          <p:spTgt spid="28"/>
                                        </p:tgtEl>
                                      </p:cBhvr>
                                    </p:animEffect>
                                    <p:set>
                                      <p:cBhvr>
                                        <p:cTn id="19"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1040</TotalTime>
  <Words>755</Words>
  <Application>Microsoft Office PowerPoint</Application>
  <PresentationFormat>自訂</PresentationFormat>
  <Paragraphs>135</Paragraphs>
  <Slides>11</Slides>
  <Notes>11</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11</vt:i4>
      </vt:variant>
    </vt:vector>
  </HeadingPairs>
  <TitlesOfParts>
    <vt:vector size="18" baseType="lpstr">
      <vt:lpstr>Eudoxus Sans</vt:lpstr>
      <vt:lpstr>p22-mackinac-pro</vt:lpstr>
      <vt:lpstr>新細明體</vt:lpstr>
      <vt:lpstr>標楷體</vt:lpstr>
      <vt:lpstr>Arial</vt:lpstr>
      <vt:lpstr>Calibri</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33</cp:revision>
  <dcterms:created xsi:type="dcterms:W3CDTF">2023-08-21T02:13:20Z</dcterms:created>
  <dcterms:modified xsi:type="dcterms:W3CDTF">2023-08-23T07:48:49Z</dcterms:modified>
</cp:coreProperties>
</file>